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12192000"/>
  <p:embeddedFontLst>
    <p:embeddedFont>
      <p:font typeface="MiSans" panose="020B0604020202020204" charset="-122"/>
      <p:regular r:id="rId26"/>
    </p:embeddedFont>
    <p:embeddedFont>
      <p:font typeface="Noto Sans SC" panose="020B0200000000000000" pitchFamily="34" charset="-128"/>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386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jp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jp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3g.jpg"/>
          <p:cNvPicPr>
            <a:picLocks noChangeAspect="1"/>
          </p:cNvPicPr>
          <p:nvPr/>
        </p:nvPicPr>
        <p:blipFill>
          <a:blip r:embed="rId3"/>
          <a:stretch>
            <a:fillRect/>
          </a:stretch>
        </p:blipFill>
        <p:spPr>
          <a:xfrm>
            <a:off x="1905000" y="0"/>
            <a:ext cx="10287000" cy="6858000"/>
          </a:xfrm>
          <a:prstGeom prst="rect">
            <a:avLst/>
          </a:prstGeom>
        </p:spPr>
      </p:pic>
      <p:sp>
        <p:nvSpPr>
          <p:cNvPr id="3" name="Shape 0"/>
          <p:cNvSpPr/>
          <p:nvPr/>
        </p:nvSpPr>
        <p:spPr>
          <a:xfrm>
            <a:off x="-72390" y="-84455"/>
            <a:ext cx="13742035" cy="7143115"/>
          </a:xfrm>
          <a:prstGeom prst="rect">
            <a:avLst/>
          </a:prstGeom>
          <a:gradFill flip="none" rotWithShape="1">
            <a:gsLst>
              <a:gs pos="0">
                <a:srgbClr val="EAEEF4"/>
              </a:gs>
              <a:gs pos="14000">
                <a:srgbClr val="EFF3F7"/>
              </a:gs>
              <a:gs pos="68000">
                <a:srgbClr val="F3F7FA">
                  <a:alpha val="0"/>
                </a:srgbClr>
              </a:gs>
              <a:gs pos="100000">
                <a:srgbClr val="F3F7FA">
                  <a:alpha val="0"/>
                </a:srgbClr>
              </a:gs>
            </a:gsLst>
            <a:lin ang="0" scaled="1"/>
          </a:gradFill>
          <a:ln/>
        </p:spPr>
      </p:sp>
      <p:sp>
        <p:nvSpPr>
          <p:cNvPr id="4" name="Text 1"/>
          <p:cNvSpPr/>
          <p:nvPr/>
        </p:nvSpPr>
        <p:spPr>
          <a:xfrm>
            <a:off x="-72390" y="-84455"/>
            <a:ext cx="13742035" cy="71431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26745" y="6151880"/>
            <a:ext cx="4345305" cy="331470"/>
          </a:xfrm>
          <a:prstGeom prst="rect">
            <a:avLst/>
          </a:prstGeom>
          <a:solidFill>
            <a:srgbClr val="000000">
              <a:alpha val="0"/>
            </a:srgbClr>
          </a:solidFill>
          <a:ln/>
        </p:spPr>
      </p:sp>
      <p:sp>
        <p:nvSpPr>
          <p:cNvPr id="6" name="Text 3"/>
          <p:cNvSpPr/>
          <p:nvPr/>
        </p:nvSpPr>
        <p:spPr>
          <a:xfrm>
            <a:off x="626745" y="6151880"/>
            <a:ext cx="4345305" cy="331470"/>
          </a:xfrm>
          <a:prstGeom prst="rect">
            <a:avLst/>
          </a:prstGeom>
          <a:noFill/>
          <a:ln/>
        </p:spPr>
        <p:txBody>
          <a:bodyPr wrap="square" lIns="45720" tIns="91440" rIns="91440" bIns="45720" rtlCol="0" anchor="t"/>
          <a:lstStyle/>
          <a:p>
            <a:pPr>
              <a:lnSpc>
                <a:spcPct val="9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7211695" y="6116955"/>
            <a:ext cx="4448810"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sp>
        <p:nvSpPr>
          <p:cNvPr id="8" name="Shape 5"/>
          <p:cNvSpPr/>
          <p:nvPr/>
        </p:nvSpPr>
        <p:spPr>
          <a:xfrm>
            <a:off x="11450859" y="428881"/>
            <a:ext cx="209306" cy="42231"/>
          </a:xfrm>
          <a:prstGeom prst="rect">
            <a:avLst/>
          </a:prstGeom>
          <a:solidFill>
            <a:srgbClr val="000000"/>
          </a:solidFill>
          <a:ln w="19050">
            <a:solidFill>
              <a:srgbClr val="000000"/>
            </a:solidFill>
            <a:prstDash val="solid"/>
          </a:ln>
        </p:spPr>
      </p:sp>
      <p:sp>
        <p:nvSpPr>
          <p:cNvPr id="9" name="Text 6"/>
          <p:cNvSpPr/>
          <p:nvPr/>
        </p:nvSpPr>
        <p:spPr>
          <a:xfrm>
            <a:off x="11450859" y="42888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1450859" y="525855"/>
            <a:ext cx="209306" cy="42231"/>
          </a:xfrm>
          <a:prstGeom prst="rect">
            <a:avLst/>
          </a:prstGeom>
          <a:solidFill>
            <a:srgbClr val="000000"/>
          </a:solidFill>
          <a:ln w="19050">
            <a:solidFill>
              <a:srgbClr val="000000"/>
            </a:solidFill>
            <a:prstDash val="solid"/>
          </a:ln>
        </p:spPr>
      </p:sp>
      <p:sp>
        <p:nvSpPr>
          <p:cNvPr id="11" name="Text 8"/>
          <p:cNvSpPr/>
          <p:nvPr/>
        </p:nvSpPr>
        <p:spPr>
          <a:xfrm>
            <a:off x="11450859" y="52585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1450859" y="622829"/>
            <a:ext cx="209306" cy="42231"/>
          </a:xfrm>
          <a:prstGeom prst="rect">
            <a:avLst/>
          </a:prstGeom>
          <a:solidFill>
            <a:srgbClr val="000000"/>
          </a:solidFill>
          <a:ln w="19050">
            <a:solidFill>
              <a:srgbClr val="000000"/>
            </a:solidFill>
            <a:prstDash val="solid"/>
          </a:ln>
        </p:spPr>
      </p:sp>
      <p:sp>
        <p:nvSpPr>
          <p:cNvPr id="13" name="Text 10"/>
          <p:cNvSpPr/>
          <p:nvPr/>
        </p:nvSpPr>
        <p:spPr>
          <a:xfrm>
            <a:off x="11450859" y="62282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5099607" y="6293196"/>
            <a:ext cx="2063750" cy="0"/>
          </a:xfrm>
          <a:prstGeom prst="straightConnector1">
            <a:avLst/>
          </a:prstGeom>
          <a:noFill/>
          <a:ln w="9525">
            <a:solidFill>
              <a:srgbClr val="000000">
                <a:alpha val="21961"/>
              </a:srgbClr>
            </a:solidFill>
            <a:prstDash val="solid"/>
            <a:headEnd type="none"/>
            <a:tailEnd type="none"/>
          </a:ln>
        </p:spPr>
      </p:sp>
      <p:pic>
        <p:nvPicPr>
          <p:cNvPr id="15"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80135" y="44450"/>
            <a:ext cx="262890" cy="1170305"/>
          </a:xfrm>
          <a:prstGeom prst="rect">
            <a:avLst/>
          </a:prstGeom>
        </p:spPr>
      </p:pic>
      <p:sp>
        <p:nvSpPr>
          <p:cNvPr id="16" name="Text 12"/>
          <p:cNvSpPr/>
          <p:nvPr/>
        </p:nvSpPr>
        <p:spPr>
          <a:xfrm>
            <a:off x="626745" y="2816860"/>
            <a:ext cx="7075805" cy="1446550"/>
          </a:xfrm>
          <a:prstGeom prst="rect">
            <a:avLst/>
          </a:prstGeom>
          <a:noFill/>
          <a:ln/>
        </p:spPr>
        <p:txBody>
          <a:bodyPr wrap="square" lIns="91440" tIns="45720" rIns="91440" bIns="45720" rtlCol="0" anchor="t">
            <a:spAutoFit/>
          </a:bodyPr>
          <a:lstStyle/>
          <a:p>
            <a:pPr>
              <a:lnSpc>
                <a:spcPct val="100000"/>
              </a:lnSpc>
            </a:pPr>
            <a:r>
              <a:rPr lang="en-US" sz="4400" b="1" dirty="0">
                <a:solidFill>
                  <a:srgbClr val="000000"/>
                </a:solidFill>
                <a:latin typeface="MiSans" pitchFamily="34" charset="0"/>
                <a:ea typeface="MiSans" pitchFamily="34" charset="-122"/>
                <a:cs typeface="MiSans" pitchFamily="34" charset="-120"/>
              </a:rPr>
              <a:t>Day 2: Functions, Data Structures &amp; File Handling</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03</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Strings</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732155" y="90551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String Methods &amp; f-Strings</a:t>
            </a:r>
            <a:endParaRPr lang="en-US" sz="1600" dirty="0"/>
          </a:p>
        </p:txBody>
      </p:sp>
      <p:pic>
        <p:nvPicPr>
          <p:cNvPr id="4"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665460" y="-8255"/>
            <a:ext cx="262890" cy="1170305"/>
          </a:xfrm>
          <a:prstGeom prst="rect">
            <a:avLst/>
          </a:prstGeom>
        </p:spPr>
      </p:pic>
      <p:sp>
        <p:nvSpPr>
          <p:cNvPr id="5" name="Shape 1"/>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6" name="Shape 2"/>
          <p:cNvSpPr/>
          <p:nvPr/>
        </p:nvSpPr>
        <p:spPr>
          <a:xfrm>
            <a:off x="576149" y="498250"/>
            <a:ext cx="209306" cy="42231"/>
          </a:xfrm>
          <a:prstGeom prst="rect">
            <a:avLst/>
          </a:prstGeom>
          <a:solidFill>
            <a:srgbClr val="92ABDF"/>
          </a:solidFill>
          <a:ln w="12700">
            <a:solidFill>
              <a:srgbClr val="92ABDF"/>
            </a:solidFill>
            <a:prstDash val="solid"/>
          </a:ln>
        </p:spPr>
      </p:sp>
      <p:sp>
        <p:nvSpPr>
          <p:cNvPr id="7" name="Text 3"/>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a:off x="576149" y="595224"/>
            <a:ext cx="209306" cy="42231"/>
          </a:xfrm>
          <a:prstGeom prst="rect">
            <a:avLst/>
          </a:prstGeom>
          <a:solidFill>
            <a:srgbClr val="92ABDF"/>
          </a:solidFill>
          <a:ln w="12700">
            <a:solidFill>
              <a:srgbClr val="92ABDF"/>
            </a:solidFill>
            <a:prstDash val="solid"/>
          </a:ln>
        </p:spPr>
      </p:sp>
      <p:sp>
        <p:nvSpPr>
          <p:cNvPr id="9" name="Text 5"/>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576149" y="692198"/>
            <a:ext cx="209306" cy="42231"/>
          </a:xfrm>
          <a:prstGeom prst="rect">
            <a:avLst/>
          </a:prstGeom>
          <a:solidFill>
            <a:srgbClr val="92ABDF"/>
          </a:solidFill>
          <a:ln w="12700">
            <a:solidFill>
              <a:srgbClr val="92ABDF"/>
            </a:solidFill>
            <a:prstDash val="solid"/>
          </a:ln>
        </p:spPr>
      </p:sp>
      <p:sp>
        <p:nvSpPr>
          <p:cNvPr id="11" name="Text 7"/>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531399" y="6143377"/>
            <a:ext cx="209306" cy="42231"/>
          </a:xfrm>
          <a:prstGeom prst="rect">
            <a:avLst/>
          </a:prstGeom>
          <a:solidFill>
            <a:srgbClr val="92ABDF"/>
          </a:solidFill>
          <a:ln w="19050">
            <a:solidFill>
              <a:srgbClr val="92ABDF"/>
            </a:solidFill>
            <a:prstDash val="solid"/>
          </a:ln>
        </p:spPr>
      </p:sp>
      <p:sp>
        <p:nvSpPr>
          <p:cNvPr id="13" name="Text 9"/>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0"/>
          <p:cNvSpPr/>
          <p:nvPr/>
        </p:nvSpPr>
        <p:spPr>
          <a:xfrm>
            <a:off x="531399" y="6240351"/>
            <a:ext cx="209306" cy="42231"/>
          </a:xfrm>
          <a:prstGeom prst="rect">
            <a:avLst/>
          </a:prstGeom>
          <a:solidFill>
            <a:srgbClr val="92ABDF"/>
          </a:solidFill>
          <a:ln w="19050">
            <a:solidFill>
              <a:srgbClr val="92ABDF"/>
            </a:solidFill>
            <a:prstDash val="solid"/>
          </a:ln>
        </p:spPr>
      </p:sp>
      <p:sp>
        <p:nvSpPr>
          <p:cNvPr id="15" name="Text 11"/>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531399" y="6337325"/>
            <a:ext cx="209306" cy="42231"/>
          </a:xfrm>
          <a:prstGeom prst="rect">
            <a:avLst/>
          </a:prstGeom>
          <a:solidFill>
            <a:srgbClr val="92ABDF"/>
          </a:solidFill>
          <a:ln w="19050">
            <a:solidFill>
              <a:srgbClr val="92ABDF"/>
            </a:solidFill>
            <a:prstDash val="solid"/>
          </a:ln>
        </p:spPr>
      </p:sp>
      <p:sp>
        <p:nvSpPr>
          <p:cNvPr id="17" name="Text 13"/>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8" name="Image 2" descr="https://kimi-img.moonshot.cn/pub/slides/slides_tmpl/image/25-08-27-19:59:48-d2nf6d18bjvh7rlj01d0.png"/>
          <p:cNvPicPr>
            <a:picLocks noChangeAspect="1"/>
          </p:cNvPicPr>
          <p:nvPr/>
        </p:nvPicPr>
        <p:blipFill>
          <a:blip r:embed="rId5"/>
          <a:stretch>
            <a:fillRect/>
          </a:stretch>
        </p:blipFill>
        <p:spPr>
          <a:xfrm>
            <a:off x="377190" y="1907540"/>
            <a:ext cx="3719830" cy="2069465"/>
          </a:xfrm>
          <a:prstGeom prst="rect">
            <a:avLst/>
          </a:prstGeom>
        </p:spPr>
      </p:pic>
      <p:pic>
        <p:nvPicPr>
          <p:cNvPr id="19" name="Image 3" descr="https://kimi-img.moonshot.cn/pub/slides/slides_tmpl/image/25-08-27-19:59:50-d2nf6dh8bjvh7rlj01gg.png"/>
          <p:cNvPicPr>
            <a:picLocks noChangeAspect="1"/>
          </p:cNvPicPr>
          <p:nvPr/>
        </p:nvPicPr>
        <p:blipFill>
          <a:blip r:embed="rId6">
            <a:alphaModFix amt="80000"/>
          </a:blip>
          <a:stretch>
            <a:fillRect/>
          </a:stretch>
        </p:blipFill>
        <p:spPr>
          <a:xfrm>
            <a:off x="-22225" y="3512185"/>
            <a:ext cx="4290060" cy="2616200"/>
          </a:xfrm>
          <a:prstGeom prst="rect">
            <a:avLst/>
          </a:prstGeom>
        </p:spPr>
      </p:pic>
      <p:sp>
        <p:nvSpPr>
          <p:cNvPr id="20" name="Text 14"/>
          <p:cNvSpPr/>
          <p:nvPr/>
        </p:nvSpPr>
        <p:spPr>
          <a:xfrm>
            <a:off x="4057650" y="2143125"/>
            <a:ext cx="7212965" cy="57658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String Methods</a:t>
            </a:r>
            <a:endParaRPr lang="en-US" sz="1600" dirty="0"/>
          </a:p>
        </p:txBody>
      </p:sp>
      <p:sp>
        <p:nvSpPr>
          <p:cNvPr id="21" name="Text 15"/>
          <p:cNvSpPr/>
          <p:nvPr/>
        </p:nvSpPr>
        <p:spPr>
          <a:xfrm>
            <a:off x="4057650" y="2726055"/>
            <a:ext cx="7212965" cy="11061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Strings in Python have many useful methods, such as upper(), lower(), strip(), replace(), and len(). These methods allow you to manipulate and process text easily. For example, 'hello'.upper() returns 'HELLO'.</a:t>
            </a:r>
            <a:endParaRPr lang="en-US" sz="1600" dirty="0"/>
          </a:p>
        </p:txBody>
      </p:sp>
      <p:sp>
        <p:nvSpPr>
          <p:cNvPr id="22" name="Text 16"/>
          <p:cNvSpPr/>
          <p:nvPr/>
        </p:nvSpPr>
        <p:spPr>
          <a:xfrm>
            <a:off x="4057650" y="4046855"/>
            <a:ext cx="7213600" cy="52578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f-Strings for Formatting</a:t>
            </a:r>
            <a:endParaRPr lang="en-US" sz="1600" dirty="0"/>
          </a:p>
        </p:txBody>
      </p:sp>
      <p:sp>
        <p:nvSpPr>
          <p:cNvPr id="23" name="Text 17"/>
          <p:cNvSpPr/>
          <p:nvPr/>
        </p:nvSpPr>
        <p:spPr>
          <a:xfrm>
            <a:off x="4057650" y="4629785"/>
            <a:ext cx="7212965" cy="11061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f-Strings provide a convenient way to embed expressions inside string literals. Use curly braces to insert variables or expressions. For example, f'{name} is {age} years old.' formats the string dynamically.</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rot="10800000">
            <a:off x="581660" y="1812290"/>
            <a:ext cx="2198370" cy="540385"/>
          </a:xfrm>
          <a:custGeom>
            <a:avLst/>
            <a:gdLst/>
            <a:ahLst/>
            <a:cxnLst/>
            <a:rect l="l" t="t" r="r" b="b"/>
            <a:pathLst>
              <a:path w="2198370" h="540385">
                <a:moveTo>
                  <a:pt x="81200" y="342224"/>
                </a:moveTo>
                <a:lnTo>
                  <a:pt x="81200" y="342224"/>
                </a:lnTo>
                <a:cubicBezTo>
                  <a:pt x="122620" y="299123"/>
                  <a:pt x="122620" y="240044"/>
                  <a:pt x="81200" y="196980"/>
                </a:cubicBezTo>
                <a:lnTo>
                  <a:pt x="81200" y="196980"/>
                </a:lnTo>
                <a:cubicBezTo>
                  <a:pt x="0" y="114505"/>
                  <a:pt x="79561" y="0"/>
                  <a:pt x="215392" y="0"/>
                </a:cubicBezTo>
                <a:lnTo>
                  <a:pt x="1920054" y="0"/>
                </a:lnTo>
                <a:cubicBezTo>
                  <a:pt x="1973095" y="0"/>
                  <a:pt x="2024447" y="18488"/>
                  <a:pt x="2055934" y="50481"/>
                </a:cubicBezTo>
                <a:lnTo>
                  <a:pt x="2198370" y="196980"/>
                </a:lnTo>
                <a:cubicBezTo>
                  <a:pt x="2239790" y="240044"/>
                  <a:pt x="2239790" y="299123"/>
                  <a:pt x="2198370" y="342224"/>
                </a:cubicBezTo>
                <a:lnTo>
                  <a:pt x="2055934" y="488686"/>
                </a:lnTo>
                <a:cubicBezTo>
                  <a:pt x="2024447" y="520717"/>
                  <a:pt x="1973095" y="540385"/>
                  <a:pt x="1920054" y="540385"/>
                </a:cubicBezTo>
                <a:lnTo>
                  <a:pt x="215392" y="540385"/>
                </a:lnTo>
                <a:cubicBezTo>
                  <a:pt x="79561" y="540385"/>
                  <a:pt x="0" y="424699"/>
                  <a:pt x="81200" y="342224"/>
                </a:cubicBezTo>
                <a:close/>
              </a:path>
            </a:pathLst>
          </a:custGeom>
          <a:gradFill flip="none" rotWithShape="1">
            <a:gsLst>
              <a:gs pos="0">
                <a:srgbClr val="2F5BEE"/>
              </a:gs>
              <a:gs pos="24000">
                <a:srgbClr val="91CBF6">
                  <a:alpha val="50000"/>
                </a:srgbClr>
              </a:gs>
              <a:gs pos="39000">
                <a:srgbClr val="91CBF6"/>
              </a:gs>
              <a:gs pos="100000">
                <a:srgbClr val="91CBF6">
                  <a:alpha val="0"/>
                </a:srgbClr>
              </a:gs>
            </a:gsLst>
            <a:lin ang="10800000" scaled="1"/>
          </a:gradFill>
          <a:ln/>
        </p:spPr>
      </p:sp>
      <p:sp>
        <p:nvSpPr>
          <p:cNvPr id="4" name="Text 1"/>
          <p:cNvSpPr/>
          <p:nvPr/>
        </p:nvSpPr>
        <p:spPr>
          <a:xfrm rot="10800000">
            <a:off x="581660" y="1812290"/>
            <a:ext cx="2198370" cy="540385"/>
          </a:xfrm>
          <a:prstGeom prst="rect">
            <a:avLst/>
          </a:prstGeom>
          <a:noFill/>
          <a:ln/>
        </p:spPr>
        <p:txBody>
          <a:bodyPr wrap="square" lIns="121920" tIns="121920" rIns="121920" bIns="121920" rtlCol="0" anchor="ctr"/>
          <a:lstStyle/>
          <a:p>
            <a:pPr>
              <a:lnSpc>
                <a:spcPct val="100000"/>
              </a:lnSpc>
            </a:pPr>
            <a:endParaRPr lang="en-US" sz="1600" dirty="0"/>
          </a:p>
        </p:txBody>
      </p:sp>
      <p:sp>
        <p:nvSpPr>
          <p:cNvPr id="5" name="Shape 2"/>
          <p:cNvSpPr/>
          <p:nvPr/>
        </p:nvSpPr>
        <p:spPr>
          <a:xfrm>
            <a:off x="1077595" y="1812290"/>
            <a:ext cx="4129405" cy="548005"/>
          </a:xfrm>
          <a:prstGeom prst="roundRect">
            <a:avLst>
              <a:gd name="adj" fmla="val 16667"/>
            </a:avLst>
          </a:prstGeom>
          <a:gradFill flip="none" rotWithShape="1">
            <a:gsLst>
              <a:gs pos="0">
                <a:srgbClr val="4B8BF7">
                  <a:alpha val="23000"/>
                </a:srgbClr>
              </a:gs>
              <a:gs pos="84000">
                <a:srgbClr val="FFFFFF">
                  <a:alpha val="57000"/>
                </a:srgbClr>
              </a:gs>
              <a:gs pos="100000">
                <a:srgbClr val="FFFFFF">
                  <a:alpha val="57000"/>
                </a:srgbClr>
              </a:gs>
            </a:gsLst>
            <a:lin ang="10800000" scaled="1"/>
          </a:gradFill>
          <a:ln/>
        </p:spPr>
      </p:sp>
      <p:sp>
        <p:nvSpPr>
          <p:cNvPr id="6" name="Text 3"/>
          <p:cNvSpPr/>
          <p:nvPr/>
        </p:nvSpPr>
        <p:spPr>
          <a:xfrm>
            <a:off x="1077595" y="1812290"/>
            <a:ext cx="4129405" cy="548005"/>
          </a:xfrm>
          <a:prstGeom prst="rect">
            <a:avLst/>
          </a:prstGeom>
          <a:noFill/>
          <a:ln/>
        </p:spPr>
        <p:txBody>
          <a:bodyPr wrap="square" lIns="121920" tIns="121920" rIns="121920" bIns="121920" rtlCol="0" anchor="ctr"/>
          <a:lstStyle/>
          <a:p>
            <a:pPr>
              <a:lnSpc>
                <a:spcPct val="100000"/>
              </a:lnSpc>
            </a:pPr>
            <a:endParaRPr lang="en-US" sz="1600" dirty="0"/>
          </a:p>
        </p:txBody>
      </p:sp>
      <p:sp>
        <p:nvSpPr>
          <p:cNvPr id="7" name="Shape 4"/>
          <p:cNvSpPr/>
          <p:nvPr/>
        </p:nvSpPr>
        <p:spPr>
          <a:xfrm rot="10800000">
            <a:off x="581660" y="4219575"/>
            <a:ext cx="2198370" cy="540385"/>
          </a:xfrm>
          <a:custGeom>
            <a:avLst/>
            <a:gdLst/>
            <a:ahLst/>
            <a:cxnLst/>
            <a:rect l="l" t="t" r="r" b="b"/>
            <a:pathLst>
              <a:path w="2198370" h="540385">
                <a:moveTo>
                  <a:pt x="81200" y="342224"/>
                </a:moveTo>
                <a:lnTo>
                  <a:pt x="81200" y="342224"/>
                </a:lnTo>
                <a:cubicBezTo>
                  <a:pt x="122620" y="299123"/>
                  <a:pt x="122620" y="240044"/>
                  <a:pt x="81200" y="196980"/>
                </a:cubicBezTo>
                <a:lnTo>
                  <a:pt x="81200" y="196980"/>
                </a:lnTo>
                <a:cubicBezTo>
                  <a:pt x="0" y="114505"/>
                  <a:pt x="79561" y="0"/>
                  <a:pt x="215392" y="0"/>
                </a:cubicBezTo>
                <a:lnTo>
                  <a:pt x="1920054" y="0"/>
                </a:lnTo>
                <a:cubicBezTo>
                  <a:pt x="1973095" y="0"/>
                  <a:pt x="2024447" y="18488"/>
                  <a:pt x="2055934" y="50481"/>
                </a:cubicBezTo>
                <a:lnTo>
                  <a:pt x="2198370" y="196980"/>
                </a:lnTo>
                <a:cubicBezTo>
                  <a:pt x="2239790" y="240044"/>
                  <a:pt x="2239790" y="299123"/>
                  <a:pt x="2198370" y="342224"/>
                </a:cubicBezTo>
                <a:lnTo>
                  <a:pt x="2055934" y="488686"/>
                </a:lnTo>
                <a:cubicBezTo>
                  <a:pt x="2024447" y="520717"/>
                  <a:pt x="1973095" y="540385"/>
                  <a:pt x="1920054" y="540385"/>
                </a:cubicBezTo>
                <a:lnTo>
                  <a:pt x="215392" y="540385"/>
                </a:lnTo>
                <a:cubicBezTo>
                  <a:pt x="79561" y="540385"/>
                  <a:pt x="0" y="424699"/>
                  <a:pt x="81200" y="342224"/>
                </a:cubicBezTo>
                <a:close/>
              </a:path>
            </a:pathLst>
          </a:custGeom>
          <a:gradFill flip="none" rotWithShape="1">
            <a:gsLst>
              <a:gs pos="0">
                <a:srgbClr val="2F5BEE"/>
              </a:gs>
              <a:gs pos="24000">
                <a:srgbClr val="91CBF6">
                  <a:alpha val="50000"/>
                </a:srgbClr>
              </a:gs>
              <a:gs pos="39000">
                <a:srgbClr val="91CBF6"/>
              </a:gs>
              <a:gs pos="100000">
                <a:srgbClr val="91CBF6">
                  <a:alpha val="0"/>
                </a:srgbClr>
              </a:gs>
            </a:gsLst>
            <a:lin ang="10800000" scaled="1"/>
          </a:gradFill>
          <a:ln/>
        </p:spPr>
      </p:sp>
      <p:sp>
        <p:nvSpPr>
          <p:cNvPr id="8" name="Text 5"/>
          <p:cNvSpPr/>
          <p:nvPr/>
        </p:nvSpPr>
        <p:spPr>
          <a:xfrm rot="10800000">
            <a:off x="581660" y="4219575"/>
            <a:ext cx="2198370" cy="540385"/>
          </a:xfrm>
          <a:prstGeom prst="rect">
            <a:avLst/>
          </a:prstGeom>
          <a:noFill/>
          <a:ln/>
        </p:spPr>
        <p:txBody>
          <a:bodyPr wrap="square" lIns="121920" tIns="121920" rIns="121920" bIns="121920" rtlCol="0" anchor="ctr"/>
          <a:lstStyle/>
          <a:p>
            <a:pPr>
              <a:lnSpc>
                <a:spcPct val="100000"/>
              </a:lnSpc>
            </a:pPr>
            <a:endParaRPr lang="en-US" sz="1600" dirty="0"/>
          </a:p>
        </p:txBody>
      </p:sp>
      <p:sp>
        <p:nvSpPr>
          <p:cNvPr id="9" name="Shape 6"/>
          <p:cNvSpPr/>
          <p:nvPr/>
        </p:nvSpPr>
        <p:spPr>
          <a:xfrm>
            <a:off x="1077595" y="4219575"/>
            <a:ext cx="4129405" cy="548005"/>
          </a:xfrm>
          <a:prstGeom prst="roundRect">
            <a:avLst>
              <a:gd name="adj" fmla="val 16667"/>
            </a:avLst>
          </a:prstGeom>
          <a:gradFill flip="none" rotWithShape="1">
            <a:gsLst>
              <a:gs pos="0">
                <a:srgbClr val="4B8BF7">
                  <a:alpha val="23000"/>
                </a:srgbClr>
              </a:gs>
              <a:gs pos="84000">
                <a:srgbClr val="FFFFFF">
                  <a:alpha val="57000"/>
                </a:srgbClr>
              </a:gs>
              <a:gs pos="100000">
                <a:srgbClr val="FFFFFF">
                  <a:alpha val="57000"/>
                </a:srgbClr>
              </a:gs>
            </a:gsLst>
            <a:lin ang="10800000" scaled="1"/>
          </a:gradFill>
          <a:ln/>
        </p:spPr>
      </p:sp>
      <p:sp>
        <p:nvSpPr>
          <p:cNvPr id="10" name="Text 7"/>
          <p:cNvSpPr/>
          <p:nvPr/>
        </p:nvSpPr>
        <p:spPr>
          <a:xfrm>
            <a:off x="1077595" y="4219575"/>
            <a:ext cx="4129405" cy="548005"/>
          </a:xfrm>
          <a:prstGeom prst="rect">
            <a:avLst/>
          </a:prstGeom>
          <a:noFill/>
          <a:ln/>
        </p:spPr>
        <p:txBody>
          <a:bodyPr wrap="square" lIns="121920" tIns="121920" rIns="121920" bIns="121920" rtlCol="0" anchor="ctr"/>
          <a:lstStyle/>
          <a:p>
            <a:pPr>
              <a:lnSpc>
                <a:spcPct val="100000"/>
              </a:lnSpc>
            </a:pPr>
            <a:endParaRPr lang="en-US" sz="1600" dirty="0"/>
          </a:p>
        </p:txBody>
      </p:sp>
      <p:sp>
        <p:nvSpPr>
          <p:cNvPr id="11" name="Shape 8"/>
          <p:cNvSpPr/>
          <p:nvPr/>
        </p:nvSpPr>
        <p:spPr>
          <a:xfrm rot="10800000">
            <a:off x="6457315" y="1812290"/>
            <a:ext cx="2198370" cy="540385"/>
          </a:xfrm>
          <a:custGeom>
            <a:avLst/>
            <a:gdLst/>
            <a:ahLst/>
            <a:cxnLst/>
            <a:rect l="l" t="t" r="r" b="b"/>
            <a:pathLst>
              <a:path w="2198370" h="540385">
                <a:moveTo>
                  <a:pt x="81200" y="342224"/>
                </a:moveTo>
                <a:lnTo>
                  <a:pt x="81200" y="342224"/>
                </a:lnTo>
                <a:cubicBezTo>
                  <a:pt x="122620" y="299123"/>
                  <a:pt x="122620" y="240044"/>
                  <a:pt x="81200" y="196980"/>
                </a:cubicBezTo>
                <a:lnTo>
                  <a:pt x="81200" y="196980"/>
                </a:lnTo>
                <a:cubicBezTo>
                  <a:pt x="0" y="114505"/>
                  <a:pt x="79561" y="0"/>
                  <a:pt x="215392" y="0"/>
                </a:cubicBezTo>
                <a:lnTo>
                  <a:pt x="1920054" y="0"/>
                </a:lnTo>
                <a:cubicBezTo>
                  <a:pt x="1973095" y="0"/>
                  <a:pt x="2024447" y="18488"/>
                  <a:pt x="2055934" y="50481"/>
                </a:cubicBezTo>
                <a:lnTo>
                  <a:pt x="2198370" y="196980"/>
                </a:lnTo>
                <a:cubicBezTo>
                  <a:pt x="2239790" y="240044"/>
                  <a:pt x="2239790" y="299123"/>
                  <a:pt x="2198370" y="342224"/>
                </a:cubicBezTo>
                <a:lnTo>
                  <a:pt x="2055934" y="488686"/>
                </a:lnTo>
                <a:cubicBezTo>
                  <a:pt x="2024447" y="520717"/>
                  <a:pt x="1973095" y="540385"/>
                  <a:pt x="1920054" y="540385"/>
                </a:cubicBezTo>
                <a:lnTo>
                  <a:pt x="215392" y="540385"/>
                </a:lnTo>
                <a:cubicBezTo>
                  <a:pt x="79561" y="540385"/>
                  <a:pt x="0" y="424699"/>
                  <a:pt x="81200" y="342224"/>
                </a:cubicBezTo>
                <a:close/>
              </a:path>
            </a:pathLst>
          </a:custGeom>
          <a:gradFill flip="none" rotWithShape="1">
            <a:gsLst>
              <a:gs pos="0">
                <a:srgbClr val="2F5BEE"/>
              </a:gs>
              <a:gs pos="24000">
                <a:srgbClr val="91CBF6">
                  <a:alpha val="50000"/>
                </a:srgbClr>
              </a:gs>
              <a:gs pos="39000">
                <a:srgbClr val="91CBF6"/>
              </a:gs>
              <a:gs pos="100000">
                <a:srgbClr val="91CBF6">
                  <a:alpha val="0"/>
                </a:srgbClr>
              </a:gs>
            </a:gsLst>
            <a:lin ang="10800000" scaled="1"/>
          </a:gradFill>
          <a:ln/>
        </p:spPr>
      </p:sp>
      <p:sp>
        <p:nvSpPr>
          <p:cNvPr id="12" name="Text 9"/>
          <p:cNvSpPr/>
          <p:nvPr/>
        </p:nvSpPr>
        <p:spPr>
          <a:xfrm rot="10800000">
            <a:off x="6457315" y="1812290"/>
            <a:ext cx="2198370" cy="540385"/>
          </a:xfrm>
          <a:prstGeom prst="rect">
            <a:avLst/>
          </a:prstGeom>
          <a:noFill/>
          <a:ln/>
        </p:spPr>
        <p:txBody>
          <a:bodyPr wrap="square" lIns="121920" tIns="121920" rIns="121920" bIns="121920" rtlCol="0" anchor="ctr"/>
          <a:lstStyle/>
          <a:p>
            <a:pPr>
              <a:lnSpc>
                <a:spcPct val="100000"/>
              </a:lnSpc>
            </a:pPr>
            <a:endParaRPr lang="en-US" sz="1600" dirty="0"/>
          </a:p>
        </p:txBody>
      </p:sp>
      <p:sp>
        <p:nvSpPr>
          <p:cNvPr id="13" name="Shape 10"/>
          <p:cNvSpPr/>
          <p:nvPr/>
        </p:nvSpPr>
        <p:spPr>
          <a:xfrm>
            <a:off x="6953250" y="1812290"/>
            <a:ext cx="4129405" cy="548005"/>
          </a:xfrm>
          <a:prstGeom prst="roundRect">
            <a:avLst>
              <a:gd name="adj" fmla="val 16667"/>
            </a:avLst>
          </a:prstGeom>
          <a:gradFill flip="none" rotWithShape="1">
            <a:gsLst>
              <a:gs pos="0">
                <a:srgbClr val="4B8BF7">
                  <a:alpha val="23000"/>
                </a:srgbClr>
              </a:gs>
              <a:gs pos="84000">
                <a:srgbClr val="FFFFFF">
                  <a:alpha val="57000"/>
                </a:srgbClr>
              </a:gs>
              <a:gs pos="100000">
                <a:srgbClr val="FFFFFF">
                  <a:alpha val="57000"/>
                </a:srgbClr>
              </a:gs>
            </a:gsLst>
            <a:lin ang="10800000" scaled="1"/>
          </a:gradFill>
          <a:ln/>
        </p:spPr>
      </p:sp>
      <p:sp>
        <p:nvSpPr>
          <p:cNvPr id="14" name="Text 11"/>
          <p:cNvSpPr/>
          <p:nvPr/>
        </p:nvSpPr>
        <p:spPr>
          <a:xfrm>
            <a:off x="6953250" y="1812290"/>
            <a:ext cx="4129405" cy="548005"/>
          </a:xfrm>
          <a:prstGeom prst="rect">
            <a:avLst/>
          </a:prstGeom>
          <a:noFill/>
          <a:ln/>
        </p:spPr>
        <p:txBody>
          <a:bodyPr wrap="square" lIns="121920" tIns="121920" rIns="121920" bIns="121920" rtlCol="0" anchor="ctr"/>
          <a:lstStyle/>
          <a:p>
            <a:pPr>
              <a:lnSpc>
                <a:spcPct val="100000"/>
              </a:lnSpc>
            </a:pPr>
            <a:endParaRPr lang="en-US" sz="1600" dirty="0"/>
          </a:p>
        </p:txBody>
      </p:sp>
      <p:sp>
        <p:nvSpPr>
          <p:cNvPr id="15" name="Shape 12"/>
          <p:cNvSpPr/>
          <p:nvPr/>
        </p:nvSpPr>
        <p:spPr>
          <a:xfrm rot="10800000">
            <a:off x="6457315" y="4219575"/>
            <a:ext cx="2198370" cy="540385"/>
          </a:xfrm>
          <a:custGeom>
            <a:avLst/>
            <a:gdLst/>
            <a:ahLst/>
            <a:cxnLst/>
            <a:rect l="l" t="t" r="r" b="b"/>
            <a:pathLst>
              <a:path w="2198370" h="540385">
                <a:moveTo>
                  <a:pt x="81200" y="342224"/>
                </a:moveTo>
                <a:lnTo>
                  <a:pt x="81200" y="342224"/>
                </a:lnTo>
                <a:cubicBezTo>
                  <a:pt x="122620" y="299123"/>
                  <a:pt x="122620" y="240044"/>
                  <a:pt x="81200" y="196980"/>
                </a:cubicBezTo>
                <a:lnTo>
                  <a:pt x="81200" y="196980"/>
                </a:lnTo>
                <a:cubicBezTo>
                  <a:pt x="0" y="114505"/>
                  <a:pt x="79561" y="0"/>
                  <a:pt x="215392" y="0"/>
                </a:cubicBezTo>
                <a:lnTo>
                  <a:pt x="1920054" y="0"/>
                </a:lnTo>
                <a:cubicBezTo>
                  <a:pt x="1973095" y="0"/>
                  <a:pt x="2024447" y="18488"/>
                  <a:pt x="2055934" y="50481"/>
                </a:cubicBezTo>
                <a:lnTo>
                  <a:pt x="2198370" y="196980"/>
                </a:lnTo>
                <a:cubicBezTo>
                  <a:pt x="2239790" y="240044"/>
                  <a:pt x="2239790" y="299123"/>
                  <a:pt x="2198370" y="342224"/>
                </a:cubicBezTo>
                <a:lnTo>
                  <a:pt x="2055934" y="488686"/>
                </a:lnTo>
                <a:cubicBezTo>
                  <a:pt x="2024447" y="520717"/>
                  <a:pt x="1973095" y="540385"/>
                  <a:pt x="1920054" y="540385"/>
                </a:cubicBezTo>
                <a:lnTo>
                  <a:pt x="215392" y="540385"/>
                </a:lnTo>
                <a:cubicBezTo>
                  <a:pt x="79561" y="540385"/>
                  <a:pt x="0" y="424699"/>
                  <a:pt x="81200" y="342224"/>
                </a:cubicBezTo>
                <a:close/>
              </a:path>
            </a:pathLst>
          </a:custGeom>
          <a:gradFill flip="none" rotWithShape="1">
            <a:gsLst>
              <a:gs pos="0">
                <a:srgbClr val="2F5BEE"/>
              </a:gs>
              <a:gs pos="24000">
                <a:srgbClr val="91CBF6">
                  <a:alpha val="50000"/>
                </a:srgbClr>
              </a:gs>
              <a:gs pos="39000">
                <a:srgbClr val="91CBF6"/>
              </a:gs>
              <a:gs pos="100000">
                <a:srgbClr val="91CBF6">
                  <a:alpha val="0"/>
                </a:srgbClr>
              </a:gs>
            </a:gsLst>
            <a:lin ang="10800000" scaled="1"/>
          </a:gradFill>
          <a:ln/>
        </p:spPr>
      </p:sp>
      <p:sp>
        <p:nvSpPr>
          <p:cNvPr id="16" name="Text 13"/>
          <p:cNvSpPr/>
          <p:nvPr/>
        </p:nvSpPr>
        <p:spPr>
          <a:xfrm rot="10800000">
            <a:off x="6457315" y="4219575"/>
            <a:ext cx="2198370" cy="540385"/>
          </a:xfrm>
          <a:prstGeom prst="rect">
            <a:avLst/>
          </a:prstGeom>
          <a:noFill/>
          <a:ln/>
        </p:spPr>
        <p:txBody>
          <a:bodyPr wrap="square" lIns="121920" tIns="121920" rIns="121920" bIns="121920" rtlCol="0" anchor="ctr"/>
          <a:lstStyle/>
          <a:p>
            <a:pPr>
              <a:lnSpc>
                <a:spcPct val="100000"/>
              </a:lnSpc>
            </a:pPr>
            <a:endParaRPr lang="en-US" sz="1600" dirty="0"/>
          </a:p>
        </p:txBody>
      </p:sp>
      <p:sp>
        <p:nvSpPr>
          <p:cNvPr id="17" name="Shape 14"/>
          <p:cNvSpPr/>
          <p:nvPr/>
        </p:nvSpPr>
        <p:spPr>
          <a:xfrm>
            <a:off x="6953250" y="4219575"/>
            <a:ext cx="4129405" cy="548005"/>
          </a:xfrm>
          <a:prstGeom prst="roundRect">
            <a:avLst>
              <a:gd name="adj" fmla="val 16667"/>
            </a:avLst>
          </a:prstGeom>
          <a:gradFill flip="none" rotWithShape="1">
            <a:gsLst>
              <a:gs pos="0">
                <a:srgbClr val="4B8BF7">
                  <a:alpha val="23000"/>
                </a:srgbClr>
              </a:gs>
              <a:gs pos="84000">
                <a:srgbClr val="FFFFFF">
                  <a:alpha val="57000"/>
                </a:srgbClr>
              </a:gs>
              <a:gs pos="100000">
                <a:srgbClr val="FFFFFF">
                  <a:alpha val="57000"/>
                </a:srgbClr>
              </a:gs>
            </a:gsLst>
            <a:lin ang="10800000" scaled="1"/>
          </a:gradFill>
          <a:ln/>
        </p:spPr>
      </p:sp>
      <p:sp>
        <p:nvSpPr>
          <p:cNvPr id="18" name="Text 15"/>
          <p:cNvSpPr/>
          <p:nvPr/>
        </p:nvSpPr>
        <p:spPr>
          <a:xfrm>
            <a:off x="6953250" y="4219575"/>
            <a:ext cx="4129405" cy="548005"/>
          </a:xfrm>
          <a:prstGeom prst="rect">
            <a:avLst/>
          </a:prstGeom>
          <a:noFill/>
          <a:ln/>
        </p:spPr>
        <p:txBody>
          <a:bodyPr wrap="square" lIns="121920" tIns="121920" rIns="121920" bIns="121920" rtlCol="0" anchor="ctr"/>
          <a:lstStyle/>
          <a:p>
            <a:pPr>
              <a:lnSpc>
                <a:spcPct val="100000"/>
              </a:lnSpc>
            </a:pPr>
            <a:endParaRPr lang="en-US" sz="1600" dirty="0"/>
          </a:p>
        </p:txBody>
      </p:sp>
      <p:sp>
        <p:nvSpPr>
          <p:cNvPr id="19" name="Text 16"/>
          <p:cNvSpPr/>
          <p:nvPr/>
        </p:nvSpPr>
        <p:spPr>
          <a:xfrm>
            <a:off x="581660" y="532130"/>
            <a:ext cx="10966450"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Text Transform Exercises</a:t>
            </a:r>
            <a:endParaRPr lang="en-US" sz="1600" dirty="0"/>
          </a:p>
        </p:txBody>
      </p:sp>
      <p:sp>
        <p:nvSpPr>
          <p:cNvPr id="20" name="Text 17"/>
          <p:cNvSpPr/>
          <p:nvPr/>
        </p:nvSpPr>
        <p:spPr>
          <a:xfrm>
            <a:off x="1354455" y="1931035"/>
            <a:ext cx="3771900" cy="34925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Concatenate Names</a:t>
            </a:r>
            <a:endParaRPr lang="en-US" sz="1600" dirty="0"/>
          </a:p>
        </p:txBody>
      </p:sp>
      <p:sp>
        <p:nvSpPr>
          <p:cNvPr id="21" name="Text 18"/>
          <p:cNvSpPr/>
          <p:nvPr/>
        </p:nvSpPr>
        <p:spPr>
          <a:xfrm>
            <a:off x="1176020" y="2435225"/>
            <a:ext cx="4496435" cy="170942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Combine first and last names in uppercase. For example, first = 'Alice', last = 'Smith', then print (first + ' ' + last).upper() to get 'ALICE SMITH'.</a:t>
            </a:r>
            <a:endParaRPr lang="en-US" sz="1600" dirty="0"/>
          </a:p>
        </p:txBody>
      </p:sp>
      <p:sp>
        <p:nvSpPr>
          <p:cNvPr id="22" name="Text 19"/>
          <p:cNvSpPr/>
          <p:nvPr/>
        </p:nvSpPr>
        <p:spPr>
          <a:xfrm>
            <a:off x="1354455" y="4338320"/>
            <a:ext cx="3771900" cy="34925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Replace Vowels</a:t>
            </a:r>
            <a:endParaRPr lang="en-US" sz="1600" dirty="0"/>
          </a:p>
        </p:txBody>
      </p:sp>
      <p:sp>
        <p:nvSpPr>
          <p:cNvPr id="23" name="Text 20"/>
          <p:cNvSpPr/>
          <p:nvPr/>
        </p:nvSpPr>
        <p:spPr>
          <a:xfrm>
            <a:off x="1176020" y="4842510"/>
            <a:ext cx="4496435" cy="180530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Replace all vowels in a string with asterisks. Use a loop and string methods to achieve this. For example, 'hello' becomes 'h*ll*'.</a:t>
            </a:r>
            <a:endParaRPr lang="en-US" sz="1600" dirty="0"/>
          </a:p>
        </p:txBody>
      </p:sp>
      <p:sp>
        <p:nvSpPr>
          <p:cNvPr id="24" name="Text 21"/>
          <p:cNvSpPr/>
          <p:nvPr/>
        </p:nvSpPr>
        <p:spPr>
          <a:xfrm>
            <a:off x="7208520" y="1931035"/>
            <a:ext cx="3771900" cy="34925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Format Information</a:t>
            </a:r>
            <a:endParaRPr lang="en-US" sz="1600" dirty="0"/>
          </a:p>
        </p:txBody>
      </p:sp>
      <p:sp>
        <p:nvSpPr>
          <p:cNvPr id="25" name="Text 22"/>
          <p:cNvSpPr/>
          <p:nvPr/>
        </p:nvSpPr>
        <p:spPr>
          <a:xfrm>
            <a:off x="7051675" y="2435225"/>
            <a:ext cx="4496435" cy="170942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Format a sentence using f-strings. Given name, age, and favorite color, create a string like 'Alice is 25 years old and likes blue.'</a:t>
            </a:r>
            <a:endParaRPr lang="en-US" sz="1600" dirty="0"/>
          </a:p>
        </p:txBody>
      </p:sp>
      <p:sp>
        <p:nvSpPr>
          <p:cNvPr id="26" name="Text 23"/>
          <p:cNvSpPr/>
          <p:nvPr/>
        </p:nvSpPr>
        <p:spPr>
          <a:xfrm>
            <a:off x="7208520" y="4338320"/>
            <a:ext cx="3771900" cy="34925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String Slicing</a:t>
            </a:r>
            <a:endParaRPr lang="en-US" sz="1600" dirty="0"/>
          </a:p>
        </p:txBody>
      </p:sp>
      <p:sp>
        <p:nvSpPr>
          <p:cNvPr id="27" name="Text 24"/>
          <p:cNvSpPr/>
          <p:nvPr/>
        </p:nvSpPr>
        <p:spPr>
          <a:xfrm>
            <a:off x="7051675" y="4842510"/>
            <a:ext cx="4496435" cy="180530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Practice slicing strings to extract substrings. For example, get the first three characters of a string using slicing, like 'python'[:3] which returns 'pyt'.</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04</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File Handling</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20000"/>
          </a:blip>
          <a:stretch>
            <a:fillRect/>
          </a:stretch>
        </p:blipFill>
        <p:spPr>
          <a:xfrm>
            <a:off x="0" y="0"/>
            <a:ext cx="12192000" cy="6858000"/>
          </a:xfrm>
          <a:prstGeom prst="rect">
            <a:avLst/>
          </a:prstGeom>
        </p:spPr>
      </p:pic>
      <p:pic>
        <p:nvPicPr>
          <p:cNvPr id="3" name="Image 1" descr="https://kimi-img.moonshot.cn/pub/slides/slides_tmpl/image/25-08-27-19:59:49-d2nf6d98bjvh7rlj01eg.png"/>
          <p:cNvPicPr>
            <a:picLocks noChangeAspect="1"/>
          </p:cNvPicPr>
          <p:nvPr/>
        </p:nvPicPr>
        <p:blipFill>
          <a:blip r:embed="rId4">
            <a:alphaModFix amt="80000"/>
          </a:blip>
          <a:stretch>
            <a:fillRect/>
          </a:stretch>
        </p:blipFill>
        <p:spPr>
          <a:xfrm>
            <a:off x="635" y="2811780"/>
            <a:ext cx="12191365" cy="4515485"/>
          </a:xfrm>
          <a:prstGeom prst="rect">
            <a:avLst/>
          </a:prstGeom>
        </p:spPr>
      </p:pic>
      <p:sp>
        <p:nvSpPr>
          <p:cNvPr id="4" name="Text 0"/>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Write Read Text Files</a:t>
            </a:r>
            <a:endParaRPr lang="en-US" sz="1600" dirty="0"/>
          </a:p>
        </p:txBody>
      </p:sp>
      <p:pic>
        <p:nvPicPr>
          <p:cNvPr id="5" name="Image 2" descr="https://kimi-img.moonshot.cn/pub/slides/slides_tmpl/image/25-08-27-19:59:33-d2nf6998bjvh7rlj00sg.png"/>
          <p:cNvPicPr>
            <a:picLocks noChangeAspect="1"/>
          </p:cNvPicPr>
          <p:nvPr/>
        </p:nvPicPr>
        <p:blipFill>
          <a:blip r:embed="rId5">
            <a:alphaModFix amt="60000"/>
          </a:blip>
          <a:stretch>
            <a:fillRect/>
          </a:stretch>
        </p:blipFill>
        <p:spPr>
          <a:xfrm rot="1740000">
            <a:off x="9091295" y="1026795"/>
            <a:ext cx="805815" cy="847725"/>
          </a:xfrm>
          <a:prstGeom prst="rect">
            <a:avLst/>
          </a:prstGeom>
        </p:spPr>
      </p:pic>
      <p:pic>
        <p:nvPicPr>
          <p:cNvPr id="6" name="Image 3" descr="https://kimi-img.moonshot.cn/pub/slides/slides_tmpl/image/25-08-27-19:59:39-d2nf6ap8bjvh7rlj0110.png"/>
          <p:cNvPicPr>
            <a:picLocks noChangeAspect="1"/>
          </p:cNvPicPr>
          <p:nvPr/>
        </p:nvPicPr>
        <p:blipFill>
          <a:blip r:embed="rId6">
            <a:alphaModFix amt="20000"/>
          </a:blip>
          <a:stretch>
            <a:fillRect/>
          </a:stretch>
        </p:blipFill>
        <p:spPr>
          <a:xfrm>
            <a:off x="10052050" y="-999490"/>
            <a:ext cx="3007995" cy="3016250"/>
          </a:xfrm>
          <a:prstGeom prst="rect">
            <a:avLst/>
          </a:prstGeom>
        </p:spPr>
      </p:pic>
      <p:pic>
        <p:nvPicPr>
          <p:cNvPr id="7" name="Image 4" descr="https://kimi-img.moonshot.cn/pub/slides/slides_tmpl/image/25-08-27-19:59:33-d2nf6998bjvh7rlj00sg.png"/>
          <p:cNvPicPr>
            <a:picLocks noChangeAspect="1"/>
          </p:cNvPicPr>
          <p:nvPr/>
        </p:nvPicPr>
        <p:blipFill>
          <a:blip r:embed="rId5">
            <a:alphaModFix amt="80000"/>
          </a:blip>
          <a:stretch>
            <a:fillRect/>
          </a:stretch>
        </p:blipFill>
        <p:spPr>
          <a:xfrm rot="1740000">
            <a:off x="3428365" y="5163185"/>
            <a:ext cx="425450" cy="447675"/>
          </a:xfrm>
          <a:prstGeom prst="rect">
            <a:avLst/>
          </a:prstGeom>
        </p:spPr>
      </p:pic>
      <p:pic>
        <p:nvPicPr>
          <p:cNvPr id="8" name="Image 5" descr="https://kimi-img.moonshot.cn/pub/slides/slides_tmpl/image/25-08-27-19:59:33-d2nf6998bjvh7rlj00sg.png"/>
          <p:cNvPicPr>
            <a:picLocks noChangeAspect="1"/>
          </p:cNvPicPr>
          <p:nvPr/>
        </p:nvPicPr>
        <p:blipFill>
          <a:blip r:embed="rId5">
            <a:alphaModFix amt="20000"/>
          </a:blip>
          <a:stretch>
            <a:fillRect/>
          </a:stretch>
        </p:blipFill>
        <p:spPr>
          <a:xfrm rot="1740000">
            <a:off x="11146790" y="5626100"/>
            <a:ext cx="425450" cy="447675"/>
          </a:xfrm>
          <a:prstGeom prst="rect">
            <a:avLst/>
          </a:prstGeom>
        </p:spPr>
      </p:pic>
      <p:sp>
        <p:nvSpPr>
          <p:cNvPr id="9" name="Shape 1"/>
          <p:cNvSpPr/>
          <p:nvPr/>
        </p:nvSpPr>
        <p:spPr>
          <a:xfrm>
            <a:off x="4296410" y="1910080"/>
            <a:ext cx="3388995" cy="3741420"/>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10" name="Text 2"/>
          <p:cNvSpPr/>
          <p:nvPr/>
        </p:nvSpPr>
        <p:spPr>
          <a:xfrm>
            <a:off x="4296410" y="1910080"/>
            <a:ext cx="3388995" cy="37414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3"/>
          <p:cNvSpPr/>
          <p:nvPr/>
        </p:nvSpPr>
        <p:spPr>
          <a:xfrm>
            <a:off x="7752080" y="2186305"/>
            <a:ext cx="3388995" cy="3741420"/>
          </a:xfrm>
          <a:prstGeom prst="roundRect">
            <a:avLst>
              <a:gd name="adj" fmla="val 7194"/>
            </a:avLst>
          </a:prstGeom>
          <a:gradFill flip="none" rotWithShape="1">
            <a:gsLst>
              <a:gs pos="0">
                <a:srgbClr val="2F5BEE">
                  <a:alpha val="9000"/>
                </a:srgbClr>
              </a:gs>
              <a:gs pos="26000">
                <a:srgbClr val="EAEEF4">
                  <a:alpha val="0"/>
                </a:srgbClr>
              </a:gs>
              <a:gs pos="100000">
                <a:srgbClr val="FFFFFF"/>
              </a:gs>
            </a:gsLst>
            <a:lin ang="2700000" scaled="1"/>
          </a:gradFill>
          <a:ln/>
        </p:spPr>
      </p:sp>
      <p:sp>
        <p:nvSpPr>
          <p:cNvPr id="12" name="Text 4"/>
          <p:cNvSpPr/>
          <p:nvPr/>
        </p:nvSpPr>
        <p:spPr>
          <a:xfrm>
            <a:off x="7752080" y="2186305"/>
            <a:ext cx="3388995" cy="374142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6" descr="https://kimi-img.moonshot.cn/pub/slides/slides_tmpl/image/25-08-27-19:59:39-d2nf6ap8bjvh7rlj0110.png"/>
          <p:cNvPicPr>
            <a:picLocks noChangeAspect="1"/>
          </p:cNvPicPr>
          <p:nvPr/>
        </p:nvPicPr>
        <p:blipFill>
          <a:blip r:embed="rId6">
            <a:alphaModFix amt="20000"/>
          </a:blip>
          <a:stretch>
            <a:fillRect/>
          </a:stretch>
        </p:blipFill>
        <p:spPr>
          <a:xfrm>
            <a:off x="-1176020" y="5157470"/>
            <a:ext cx="3007995" cy="3016250"/>
          </a:xfrm>
          <a:prstGeom prst="rect">
            <a:avLst/>
          </a:prstGeom>
        </p:spPr>
      </p:pic>
      <p:sp>
        <p:nvSpPr>
          <p:cNvPr id="14" name="Shape 5"/>
          <p:cNvSpPr/>
          <p:nvPr/>
        </p:nvSpPr>
        <p:spPr>
          <a:xfrm>
            <a:off x="791845" y="1572895"/>
            <a:ext cx="3388995" cy="3741420"/>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15" name="Text 6"/>
          <p:cNvSpPr/>
          <p:nvPr/>
        </p:nvSpPr>
        <p:spPr>
          <a:xfrm>
            <a:off x="791845" y="1572895"/>
            <a:ext cx="3388995" cy="374142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7"/>
          <p:cNvSpPr/>
          <p:nvPr/>
        </p:nvSpPr>
        <p:spPr>
          <a:xfrm>
            <a:off x="1082675" y="185864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Writing to Files</a:t>
            </a:r>
            <a:endParaRPr lang="en-US" sz="1600" dirty="0"/>
          </a:p>
        </p:txBody>
      </p:sp>
      <p:sp>
        <p:nvSpPr>
          <p:cNvPr id="17" name="Text 8"/>
          <p:cNvSpPr/>
          <p:nvPr/>
        </p:nvSpPr>
        <p:spPr>
          <a:xfrm>
            <a:off x="1082675" y="2572385"/>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Use the with-open context manager to write to text files safely. For example, with open('example.txt', 'w') as f: f.write('Hello, Python!') writes a string to a file.</a:t>
            </a:r>
            <a:endParaRPr lang="en-US" sz="1600" dirty="0"/>
          </a:p>
        </p:txBody>
      </p:sp>
      <p:sp>
        <p:nvSpPr>
          <p:cNvPr id="18" name="Text 9"/>
          <p:cNvSpPr/>
          <p:nvPr/>
        </p:nvSpPr>
        <p:spPr>
          <a:xfrm>
            <a:off x="4587240" y="2195830"/>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Reading Files</a:t>
            </a:r>
            <a:endParaRPr lang="en-US" sz="1600" dirty="0"/>
          </a:p>
        </p:txBody>
      </p:sp>
      <p:sp>
        <p:nvSpPr>
          <p:cNvPr id="19" name="Text 10"/>
          <p:cNvSpPr/>
          <p:nvPr/>
        </p:nvSpPr>
        <p:spPr>
          <a:xfrm>
            <a:off x="4587240" y="2909570"/>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Read files using with-open and methods like read(), readline(), or iterating over lines. For example, with open('example.txt', 'r') as f: print(f.read()) prints the entire file content.</a:t>
            </a:r>
            <a:endParaRPr lang="en-US" sz="1600" dirty="0"/>
          </a:p>
        </p:txBody>
      </p:sp>
      <p:sp>
        <p:nvSpPr>
          <p:cNvPr id="20" name="Text 11"/>
          <p:cNvSpPr/>
          <p:nvPr/>
        </p:nvSpPr>
        <p:spPr>
          <a:xfrm>
            <a:off x="8042910" y="247205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File Handling Best Practices</a:t>
            </a:r>
            <a:endParaRPr lang="en-US" sz="1600" dirty="0"/>
          </a:p>
        </p:txBody>
      </p:sp>
      <p:sp>
        <p:nvSpPr>
          <p:cNvPr id="21" name="Text 12"/>
          <p:cNvSpPr/>
          <p:nvPr/>
        </p:nvSpPr>
        <p:spPr>
          <a:xfrm>
            <a:off x="8042910" y="3185795"/>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Always close files after use to free resources. The with-open context manager handles this automatically. Also, handle exceptions to manage errors like file not found.</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5-d2nf6c98bjvh7rlj019g.jpg"/>
          <p:cNvPicPr>
            <a:picLocks noChangeAspect="1"/>
          </p:cNvPicPr>
          <p:nvPr/>
        </p:nvPicPr>
        <p:blipFill>
          <a:blip r:embed="rId3"/>
          <a:stretch>
            <a:fillRect/>
          </a:stretch>
        </p:blipFill>
        <p:spPr>
          <a:xfrm>
            <a:off x="0" y="0"/>
            <a:ext cx="12202795" cy="6858000"/>
          </a:xfrm>
          <a:prstGeom prst="rect">
            <a:avLst/>
          </a:prstGeom>
        </p:spPr>
      </p:pic>
      <p:pic>
        <p:nvPicPr>
          <p:cNvPr id="3" name="Image 1" descr="https://kimi-img.moonshot.cn/pub/slides/slides_tmpl/image/25-08-27-19:59:43-d2nf6bp8bjvh7rlj0180.png"/>
          <p:cNvPicPr>
            <a:picLocks noChangeAspect="1"/>
          </p:cNvPicPr>
          <p:nvPr/>
        </p:nvPicPr>
        <p:blipFill>
          <a:blip r:embed="rId4"/>
          <a:stretch>
            <a:fillRect/>
          </a:stretch>
        </p:blipFill>
        <p:spPr>
          <a:xfrm>
            <a:off x="2701290" y="2486660"/>
            <a:ext cx="9105265" cy="3916045"/>
          </a:xfrm>
          <a:prstGeom prst="rect">
            <a:avLst/>
          </a:prstGeom>
        </p:spPr>
      </p:pic>
      <p:sp>
        <p:nvSpPr>
          <p:cNvPr id="4" name="Text 0"/>
          <p:cNvSpPr/>
          <p:nvPr/>
        </p:nvSpPr>
        <p:spPr>
          <a:xfrm>
            <a:off x="530860" y="1240155"/>
            <a:ext cx="11169650"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CSV Workflow Basics</a:t>
            </a:r>
            <a:endParaRPr lang="en-US" sz="1600" dirty="0"/>
          </a:p>
        </p:txBody>
      </p:sp>
      <p:pic>
        <p:nvPicPr>
          <p:cNvPr id="5" name="Image 2" descr="https://kimi-img.moonshot.cn/pub/slides/slides_tmpl/image/25-08-27-19:59:30-d2nf68h8bjvh7rlj00p0.png"/>
          <p:cNvPicPr>
            <a:picLocks noChangeAspect="1"/>
          </p:cNvPicPr>
          <p:nvPr/>
        </p:nvPicPr>
        <p:blipFill>
          <a:blip r:embed="rId5">
            <a:alphaModFix amt="40000"/>
          </a:blip>
          <a:stretch>
            <a:fillRect/>
          </a:stretch>
        </p:blipFill>
        <p:spPr>
          <a:xfrm rot="16200000">
            <a:off x="10665460" y="-8255"/>
            <a:ext cx="262890" cy="1170305"/>
          </a:xfrm>
          <a:prstGeom prst="rect">
            <a:avLst/>
          </a:prstGeom>
        </p:spPr>
      </p:pic>
      <p:sp>
        <p:nvSpPr>
          <p:cNvPr id="6" name="Shape 1"/>
          <p:cNvSpPr/>
          <p:nvPr/>
        </p:nvSpPr>
        <p:spPr>
          <a:xfrm>
            <a:off x="576149" y="498250"/>
            <a:ext cx="209306" cy="42231"/>
          </a:xfrm>
          <a:prstGeom prst="rect">
            <a:avLst/>
          </a:prstGeom>
          <a:solidFill>
            <a:srgbClr val="92ABDF"/>
          </a:solidFill>
          <a:ln w="12700">
            <a:solidFill>
              <a:srgbClr val="92ABDF"/>
            </a:solidFill>
            <a:prstDash val="solid"/>
          </a:ln>
        </p:spPr>
      </p:sp>
      <p:sp>
        <p:nvSpPr>
          <p:cNvPr id="7" name="Text 2"/>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3"/>
          <p:cNvSpPr/>
          <p:nvPr/>
        </p:nvSpPr>
        <p:spPr>
          <a:xfrm>
            <a:off x="576149" y="595224"/>
            <a:ext cx="209306" cy="42231"/>
          </a:xfrm>
          <a:prstGeom prst="rect">
            <a:avLst/>
          </a:prstGeom>
          <a:solidFill>
            <a:srgbClr val="92ABDF"/>
          </a:solidFill>
          <a:ln w="12700">
            <a:solidFill>
              <a:srgbClr val="92ABDF"/>
            </a:solidFill>
            <a:prstDash val="solid"/>
          </a:ln>
        </p:spPr>
      </p:sp>
      <p:sp>
        <p:nvSpPr>
          <p:cNvPr id="9" name="Text 4"/>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576149" y="692198"/>
            <a:ext cx="209306" cy="42231"/>
          </a:xfrm>
          <a:prstGeom prst="rect">
            <a:avLst/>
          </a:prstGeom>
          <a:solidFill>
            <a:srgbClr val="92ABDF"/>
          </a:solidFill>
          <a:ln w="12700">
            <a:solidFill>
              <a:srgbClr val="92ABDF"/>
            </a:solidFill>
            <a:prstDash val="solid"/>
          </a:ln>
        </p:spPr>
      </p:sp>
      <p:sp>
        <p:nvSpPr>
          <p:cNvPr id="11" name="Text 6"/>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2" name="Image 3" descr="https://kimi-img.moonshot.cn/pub/slides/slides_tmpl/image/25-08-27-19:59:47-d2nf6cp8bjvh7rlj01bg.png"/>
          <p:cNvPicPr>
            <a:picLocks noChangeAspect="1"/>
          </p:cNvPicPr>
          <p:nvPr/>
        </p:nvPicPr>
        <p:blipFill>
          <a:blip r:embed="rId6"/>
          <a:stretch>
            <a:fillRect/>
          </a:stretch>
        </p:blipFill>
        <p:spPr>
          <a:xfrm>
            <a:off x="486410" y="4102100"/>
            <a:ext cx="2884170" cy="1807845"/>
          </a:xfrm>
          <a:prstGeom prst="rect">
            <a:avLst/>
          </a:prstGeom>
        </p:spPr>
      </p:pic>
      <p:pic>
        <p:nvPicPr>
          <p:cNvPr id="13" name="Image 4" descr="https://kimi-img.moonshot.cn/pub/slides/slides_tmpl/image/25-08-27-19:59:39-d2nf6ap8bjvh7rlj0110.png"/>
          <p:cNvPicPr>
            <a:picLocks noChangeAspect="1"/>
          </p:cNvPicPr>
          <p:nvPr/>
        </p:nvPicPr>
        <p:blipFill>
          <a:blip r:embed="rId7"/>
          <a:stretch>
            <a:fillRect/>
          </a:stretch>
        </p:blipFill>
        <p:spPr>
          <a:xfrm>
            <a:off x="955040" y="3285490"/>
            <a:ext cx="262255" cy="263525"/>
          </a:xfrm>
          <a:prstGeom prst="rect">
            <a:avLst/>
          </a:prstGeom>
        </p:spPr>
      </p:pic>
      <p:pic>
        <p:nvPicPr>
          <p:cNvPr id="14" name="Image 5" descr="https://kimi-img.moonshot.cn/pub/slides/slides_tmpl/image/25-08-27-19:59:33-d2nf6998bjvh7rlj00sg.png"/>
          <p:cNvPicPr>
            <a:picLocks noChangeAspect="1"/>
          </p:cNvPicPr>
          <p:nvPr/>
        </p:nvPicPr>
        <p:blipFill>
          <a:blip r:embed="rId8">
            <a:alphaModFix amt="40000"/>
          </a:blip>
          <a:stretch>
            <a:fillRect/>
          </a:stretch>
        </p:blipFill>
        <p:spPr>
          <a:xfrm>
            <a:off x="785495" y="3761105"/>
            <a:ext cx="469900" cy="340995"/>
          </a:xfrm>
          <a:prstGeom prst="rect">
            <a:avLst/>
          </a:prstGeom>
        </p:spPr>
      </p:pic>
      <p:sp>
        <p:nvSpPr>
          <p:cNvPr id="15" name="Shape 7"/>
          <p:cNvSpPr/>
          <p:nvPr/>
        </p:nvSpPr>
        <p:spPr>
          <a:xfrm rot="16200000">
            <a:off x="379730" y="3850005"/>
            <a:ext cx="913765" cy="209550"/>
          </a:xfrm>
          <a:prstGeom prst="parallelogram">
            <a:avLst>
              <a:gd name="adj" fmla="val 38342"/>
            </a:avLst>
          </a:prstGeom>
          <a:solidFill>
            <a:srgbClr val="2F5BEE">
              <a:alpha val="34118"/>
            </a:srgbClr>
          </a:solidFill>
          <a:ln/>
        </p:spPr>
      </p:sp>
      <p:sp>
        <p:nvSpPr>
          <p:cNvPr id="16" name="Text 8"/>
          <p:cNvSpPr/>
          <p:nvPr/>
        </p:nvSpPr>
        <p:spPr>
          <a:xfrm rot="16200000">
            <a:off x="379730" y="3850005"/>
            <a:ext cx="913765" cy="20955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9"/>
          <p:cNvSpPr/>
          <p:nvPr/>
        </p:nvSpPr>
        <p:spPr>
          <a:xfrm rot="16200000" flipV="1">
            <a:off x="1584325" y="3179445"/>
            <a:ext cx="692150" cy="123190"/>
          </a:xfrm>
          <a:prstGeom prst="parallelogram">
            <a:avLst>
              <a:gd name="adj" fmla="val 38342"/>
            </a:avLst>
          </a:prstGeom>
          <a:solidFill>
            <a:srgbClr val="2F5BEE">
              <a:alpha val="12941"/>
            </a:srgbClr>
          </a:solidFill>
          <a:ln/>
        </p:spPr>
      </p:sp>
      <p:sp>
        <p:nvSpPr>
          <p:cNvPr id="18" name="Text 10"/>
          <p:cNvSpPr/>
          <p:nvPr/>
        </p:nvSpPr>
        <p:spPr>
          <a:xfrm rot="16200000">
            <a:off x="1584325" y="3179445"/>
            <a:ext cx="692150" cy="12319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1"/>
          <p:cNvSpPr/>
          <p:nvPr/>
        </p:nvSpPr>
        <p:spPr>
          <a:xfrm rot="16200000" flipV="1">
            <a:off x="1781175" y="3522345"/>
            <a:ext cx="692150" cy="76200"/>
          </a:xfrm>
          <a:prstGeom prst="parallelogram">
            <a:avLst>
              <a:gd name="adj" fmla="val 38342"/>
            </a:avLst>
          </a:prstGeom>
          <a:solidFill>
            <a:srgbClr val="4B8BF7">
              <a:alpha val="45882"/>
            </a:srgbClr>
          </a:solidFill>
          <a:ln/>
        </p:spPr>
      </p:sp>
      <p:sp>
        <p:nvSpPr>
          <p:cNvPr id="20" name="Text 12"/>
          <p:cNvSpPr/>
          <p:nvPr/>
        </p:nvSpPr>
        <p:spPr>
          <a:xfrm rot="16200000">
            <a:off x="1781175" y="3522345"/>
            <a:ext cx="692150" cy="762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3"/>
          <p:cNvSpPr/>
          <p:nvPr/>
        </p:nvSpPr>
        <p:spPr>
          <a:xfrm>
            <a:off x="3370580" y="2826385"/>
            <a:ext cx="3712210" cy="692150"/>
          </a:xfrm>
          <a:prstGeom prst="rect">
            <a:avLst/>
          </a:prstGeom>
          <a:noFill/>
          <a:ln/>
        </p:spPr>
        <p:txBody>
          <a:bodyPr wrap="square" lIns="0" tIns="0" rIns="0" bIns="0" rtlCol="0" anchor="b"/>
          <a:lstStyle/>
          <a:p>
            <a:pPr algn="ctr">
              <a:lnSpc>
                <a:spcPct val="150000"/>
              </a:lnSpc>
            </a:pPr>
            <a:r>
              <a:rPr lang="en-US" sz="2000" dirty="0">
                <a:solidFill>
                  <a:srgbClr val="577FD2"/>
                </a:solidFill>
                <a:latin typeface="MiSans" pitchFamily="34" charset="0"/>
                <a:ea typeface="MiSans" pitchFamily="34" charset="-122"/>
                <a:cs typeface="MiSans" pitchFamily="34" charset="-120"/>
              </a:rPr>
              <a:t>Writing CSV Files</a:t>
            </a:r>
            <a:endParaRPr lang="en-US" sz="1600" dirty="0"/>
          </a:p>
        </p:txBody>
      </p:sp>
      <p:sp>
        <p:nvSpPr>
          <p:cNvPr id="22" name="Text 14"/>
          <p:cNvSpPr/>
          <p:nvPr/>
        </p:nvSpPr>
        <p:spPr>
          <a:xfrm>
            <a:off x="3512820" y="3658870"/>
            <a:ext cx="3385820" cy="26936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Use the csv module to write CSV files. Create a writer object and write rows. For example, import csv; with open('data.csv', 'w', newline='') as f: writer = csv.writer(f); writer.writerow(['Name', 'Age']).</a:t>
            </a:r>
            <a:endParaRPr lang="en-US" sz="1600" dirty="0"/>
          </a:p>
        </p:txBody>
      </p:sp>
      <p:sp>
        <p:nvSpPr>
          <p:cNvPr id="23" name="Text 15"/>
          <p:cNvSpPr/>
          <p:nvPr/>
        </p:nvSpPr>
        <p:spPr>
          <a:xfrm>
            <a:off x="7479665" y="2826385"/>
            <a:ext cx="3712210" cy="692150"/>
          </a:xfrm>
          <a:prstGeom prst="rect">
            <a:avLst/>
          </a:prstGeom>
          <a:noFill/>
          <a:ln/>
        </p:spPr>
        <p:txBody>
          <a:bodyPr wrap="square" lIns="0" tIns="0" rIns="0" bIns="0" rtlCol="0" anchor="b"/>
          <a:lstStyle/>
          <a:p>
            <a:pPr algn="ctr">
              <a:lnSpc>
                <a:spcPct val="150000"/>
              </a:lnSpc>
            </a:pPr>
            <a:r>
              <a:rPr lang="en-US" sz="2000" dirty="0">
                <a:solidFill>
                  <a:srgbClr val="577FD2"/>
                </a:solidFill>
                <a:latin typeface="MiSans" pitchFamily="34" charset="0"/>
                <a:ea typeface="MiSans" pitchFamily="34" charset="-122"/>
                <a:cs typeface="MiSans" pitchFamily="34" charset="-120"/>
              </a:rPr>
              <a:t>Reading CSV Files</a:t>
            </a:r>
            <a:endParaRPr lang="en-US" sz="1600" dirty="0"/>
          </a:p>
        </p:txBody>
      </p:sp>
      <p:sp>
        <p:nvSpPr>
          <p:cNvPr id="24" name="Text 16"/>
          <p:cNvSpPr/>
          <p:nvPr/>
        </p:nvSpPr>
        <p:spPr>
          <a:xfrm>
            <a:off x="7621905" y="3658870"/>
            <a:ext cx="3385820" cy="26936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Read CSV files using csv.reader. For example, with open('data.csv', 'r') as f: reader = csv.reader(f); for row in reader: print(row) prints each row as a list.</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0"/>
            <a:ext cx="12192000" cy="6858000"/>
          </a:xfrm>
          <a:prstGeom prst="rect">
            <a:avLst/>
          </a:prstGeom>
        </p:spPr>
      </p:pic>
      <p:sp>
        <p:nvSpPr>
          <p:cNvPr id="3" name="Text 0"/>
          <p:cNvSpPr/>
          <p:nvPr/>
        </p:nvSpPr>
        <p:spPr>
          <a:xfrm>
            <a:off x="913765" y="918210"/>
            <a:ext cx="10468610"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File Practice Tasks</a:t>
            </a:r>
            <a:endParaRPr lang="en-US" sz="1600" dirty="0"/>
          </a:p>
        </p:txBody>
      </p:sp>
      <p:sp>
        <p:nvSpPr>
          <p:cNvPr id="4" name="Shape 1"/>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pic>
        <p:nvPicPr>
          <p:cNvPr id="5" name="Image 1" descr="https://kimi-img.moonshot.cn/pub/slides/slides_tmpl/image/25-08-27-19:59:37-d2nf6a98bjvh7rlj00ug.png"/>
          <p:cNvPicPr>
            <a:picLocks noChangeAspect="1"/>
          </p:cNvPicPr>
          <p:nvPr/>
        </p:nvPicPr>
        <p:blipFill>
          <a:blip r:embed="rId4">
            <a:alphaModFix amt="80000"/>
          </a:blip>
          <a:stretch>
            <a:fillRect/>
          </a:stretch>
        </p:blipFill>
        <p:spPr>
          <a:xfrm>
            <a:off x="1214120" y="2749550"/>
            <a:ext cx="2677795" cy="2831465"/>
          </a:xfrm>
          <a:prstGeom prst="rect">
            <a:avLst/>
          </a:prstGeom>
        </p:spPr>
      </p:pic>
      <p:pic>
        <p:nvPicPr>
          <p:cNvPr id="6" name="Image 2" descr="https://kimi-img.moonshot.cn/pub/slides/slides_tmpl/image/25-08-27-19:59:38-d2nf6ah8bjvh7rlj00vg.png"/>
          <p:cNvPicPr>
            <a:picLocks noChangeAspect="1"/>
          </p:cNvPicPr>
          <p:nvPr/>
        </p:nvPicPr>
        <p:blipFill>
          <a:blip r:embed="rId5">
            <a:alphaModFix amt="60000"/>
          </a:blip>
          <a:stretch>
            <a:fillRect/>
          </a:stretch>
        </p:blipFill>
        <p:spPr>
          <a:xfrm>
            <a:off x="4748530" y="2228850"/>
            <a:ext cx="717550" cy="520700"/>
          </a:xfrm>
          <a:prstGeom prst="rect">
            <a:avLst/>
          </a:prstGeom>
        </p:spPr>
      </p:pic>
      <p:pic>
        <p:nvPicPr>
          <p:cNvPr id="7" name="Image 3" descr="https://kimi-img.moonshot.cn/pub/slides/slides_tmpl/image/25-08-27-19:59:38-d2nf6ah8bjvh7rlj0100.png"/>
          <p:cNvPicPr>
            <a:picLocks noChangeAspect="1"/>
          </p:cNvPicPr>
          <p:nvPr/>
        </p:nvPicPr>
        <p:blipFill>
          <a:blip r:embed="rId6"/>
          <a:stretch>
            <a:fillRect/>
          </a:stretch>
        </p:blipFill>
        <p:spPr>
          <a:xfrm>
            <a:off x="2790190" y="4832985"/>
            <a:ext cx="943610" cy="346075"/>
          </a:xfrm>
          <a:prstGeom prst="rect">
            <a:avLst/>
          </a:prstGeom>
        </p:spPr>
      </p:pic>
      <p:sp>
        <p:nvSpPr>
          <p:cNvPr id="8" name="Shape 2"/>
          <p:cNvSpPr/>
          <p:nvPr/>
        </p:nvSpPr>
        <p:spPr>
          <a:xfrm rot="19800000">
            <a:off x="1225968" y="3994193"/>
            <a:ext cx="1696082" cy="1703277"/>
          </a:xfrm>
          <a:custGeom>
            <a:avLst/>
            <a:gdLst/>
            <a:ahLst/>
            <a:cxnLst/>
            <a:rect l="l" t="t" r="r" b="b"/>
            <a:pathLst>
              <a:path w="1696082" h="1703277">
                <a:moveTo>
                  <a:pt x="604939" y="1663790"/>
                </a:moveTo>
                <a:lnTo>
                  <a:pt x="1091144" y="1663790"/>
                </a:lnTo>
                <a:lnTo>
                  <a:pt x="1019677" y="1685975"/>
                </a:lnTo>
                <a:cubicBezTo>
                  <a:pt x="964237" y="1697320"/>
                  <a:pt x="906835" y="1703277"/>
                  <a:pt x="848041" y="1703277"/>
                </a:cubicBezTo>
                <a:cubicBezTo>
                  <a:pt x="789247" y="1703277"/>
                  <a:pt x="731845" y="1697320"/>
                  <a:pt x="676406" y="1685975"/>
                </a:cubicBezTo>
                <a:close/>
                <a:moveTo>
                  <a:pt x="365869" y="1552871"/>
                </a:moveTo>
                <a:lnTo>
                  <a:pt x="1330213" y="1552871"/>
                </a:lnTo>
                <a:lnTo>
                  <a:pt x="1324202" y="1557831"/>
                </a:lnTo>
                <a:lnTo>
                  <a:pt x="1260590" y="1592358"/>
                </a:lnTo>
                <a:lnTo>
                  <a:pt x="435492" y="1592358"/>
                </a:lnTo>
                <a:lnTo>
                  <a:pt x="371880" y="1557831"/>
                </a:lnTo>
                <a:close/>
                <a:moveTo>
                  <a:pt x="236033" y="1441952"/>
                </a:moveTo>
                <a:lnTo>
                  <a:pt x="1460050" y="1441952"/>
                </a:lnTo>
                <a:lnTo>
                  <a:pt x="1450243" y="1453838"/>
                </a:lnTo>
                <a:lnTo>
                  <a:pt x="1416790" y="1481438"/>
                </a:lnTo>
                <a:lnTo>
                  <a:pt x="279292" y="1481438"/>
                </a:lnTo>
                <a:lnTo>
                  <a:pt x="245840" y="1453838"/>
                </a:lnTo>
                <a:close/>
                <a:moveTo>
                  <a:pt x="144515" y="1331032"/>
                </a:moveTo>
                <a:lnTo>
                  <a:pt x="1551567" y="1331032"/>
                </a:lnTo>
                <a:lnTo>
                  <a:pt x="1518988" y="1370519"/>
                </a:lnTo>
                <a:lnTo>
                  <a:pt x="177095" y="1370519"/>
                </a:lnTo>
                <a:close/>
                <a:moveTo>
                  <a:pt x="83397" y="1220113"/>
                </a:moveTo>
                <a:lnTo>
                  <a:pt x="1612686" y="1220113"/>
                </a:lnTo>
                <a:lnTo>
                  <a:pt x="1591253" y="1259600"/>
                </a:lnTo>
                <a:lnTo>
                  <a:pt x="104830" y="1259600"/>
                </a:lnTo>
                <a:close/>
                <a:moveTo>
                  <a:pt x="40373" y="1109194"/>
                </a:moveTo>
                <a:lnTo>
                  <a:pt x="1655709" y="1109194"/>
                </a:lnTo>
                <a:lnTo>
                  <a:pt x="1643451" y="1148680"/>
                </a:lnTo>
                <a:lnTo>
                  <a:pt x="52631" y="1148680"/>
                </a:lnTo>
                <a:close/>
                <a:moveTo>
                  <a:pt x="11181" y="998274"/>
                </a:moveTo>
                <a:lnTo>
                  <a:pt x="1684901" y="998274"/>
                </a:lnTo>
                <a:lnTo>
                  <a:pt x="1682381" y="1023274"/>
                </a:lnTo>
                <a:lnTo>
                  <a:pt x="1677883" y="1037761"/>
                </a:lnTo>
                <a:lnTo>
                  <a:pt x="18199" y="1037761"/>
                </a:lnTo>
                <a:lnTo>
                  <a:pt x="13702" y="1023274"/>
                </a:lnTo>
                <a:close/>
                <a:moveTo>
                  <a:pt x="0" y="887355"/>
                </a:moveTo>
                <a:lnTo>
                  <a:pt x="1696082" y="887355"/>
                </a:lnTo>
                <a:lnTo>
                  <a:pt x="1692102" y="926842"/>
                </a:lnTo>
                <a:lnTo>
                  <a:pt x="3980" y="926842"/>
                </a:lnTo>
                <a:close/>
                <a:moveTo>
                  <a:pt x="3980" y="776435"/>
                </a:moveTo>
                <a:lnTo>
                  <a:pt x="1692102" y="776435"/>
                </a:lnTo>
                <a:lnTo>
                  <a:pt x="1696082" y="815922"/>
                </a:lnTo>
                <a:lnTo>
                  <a:pt x="0" y="815922"/>
                </a:lnTo>
                <a:close/>
                <a:moveTo>
                  <a:pt x="18199" y="665516"/>
                </a:moveTo>
                <a:lnTo>
                  <a:pt x="1677884" y="665516"/>
                </a:lnTo>
                <a:lnTo>
                  <a:pt x="1682381" y="680003"/>
                </a:lnTo>
                <a:lnTo>
                  <a:pt x="1684901" y="705003"/>
                </a:lnTo>
                <a:lnTo>
                  <a:pt x="11181" y="705003"/>
                </a:lnTo>
                <a:lnTo>
                  <a:pt x="13702" y="680003"/>
                </a:lnTo>
                <a:close/>
                <a:moveTo>
                  <a:pt x="52631" y="554597"/>
                </a:moveTo>
                <a:lnTo>
                  <a:pt x="1643453" y="554597"/>
                </a:lnTo>
                <a:lnTo>
                  <a:pt x="1655710" y="594083"/>
                </a:lnTo>
                <a:lnTo>
                  <a:pt x="40373" y="594083"/>
                </a:lnTo>
                <a:close/>
                <a:moveTo>
                  <a:pt x="104829" y="443677"/>
                </a:moveTo>
                <a:lnTo>
                  <a:pt x="1591253" y="443677"/>
                </a:lnTo>
                <a:lnTo>
                  <a:pt x="1612686" y="483164"/>
                </a:lnTo>
                <a:lnTo>
                  <a:pt x="83396" y="483164"/>
                </a:lnTo>
                <a:close/>
                <a:moveTo>
                  <a:pt x="177094" y="332758"/>
                </a:moveTo>
                <a:lnTo>
                  <a:pt x="1518989" y="332758"/>
                </a:lnTo>
                <a:lnTo>
                  <a:pt x="1551568" y="372245"/>
                </a:lnTo>
                <a:lnTo>
                  <a:pt x="144514" y="372245"/>
                </a:lnTo>
                <a:close/>
                <a:moveTo>
                  <a:pt x="279291" y="221839"/>
                </a:moveTo>
                <a:lnTo>
                  <a:pt x="1416792" y="221839"/>
                </a:lnTo>
                <a:lnTo>
                  <a:pt x="1450243" y="249439"/>
                </a:lnTo>
                <a:lnTo>
                  <a:pt x="1460050" y="261325"/>
                </a:lnTo>
                <a:lnTo>
                  <a:pt x="236032" y="261325"/>
                </a:lnTo>
                <a:lnTo>
                  <a:pt x="245840" y="249439"/>
                </a:lnTo>
                <a:close/>
                <a:moveTo>
                  <a:pt x="435490" y="110919"/>
                </a:moveTo>
                <a:lnTo>
                  <a:pt x="1260592" y="110919"/>
                </a:lnTo>
                <a:lnTo>
                  <a:pt x="1324202" y="145446"/>
                </a:lnTo>
                <a:lnTo>
                  <a:pt x="1330214" y="150406"/>
                </a:lnTo>
                <a:lnTo>
                  <a:pt x="365868" y="150406"/>
                </a:lnTo>
                <a:lnTo>
                  <a:pt x="371880" y="145446"/>
                </a:lnTo>
                <a:close/>
                <a:moveTo>
                  <a:pt x="848020" y="0"/>
                </a:moveTo>
                <a:lnTo>
                  <a:pt x="848063" y="0"/>
                </a:lnTo>
                <a:lnTo>
                  <a:pt x="935117" y="4396"/>
                </a:lnTo>
                <a:cubicBezTo>
                  <a:pt x="963746" y="7304"/>
                  <a:pt x="991958" y="11629"/>
                  <a:pt x="1019677" y="17302"/>
                </a:cubicBezTo>
                <a:lnTo>
                  <a:pt x="1091147" y="39487"/>
                </a:lnTo>
                <a:lnTo>
                  <a:pt x="604936" y="39487"/>
                </a:lnTo>
                <a:lnTo>
                  <a:pt x="676406" y="17302"/>
                </a:lnTo>
                <a:cubicBezTo>
                  <a:pt x="704126" y="11629"/>
                  <a:pt x="732336" y="7304"/>
                  <a:pt x="760966" y="4396"/>
                </a:cubicBezTo>
                <a:close/>
              </a:path>
            </a:pathLst>
          </a:custGeom>
          <a:solidFill>
            <a:srgbClr val="00B0F0">
              <a:alpha val="30196"/>
            </a:srgbClr>
          </a:solidFill>
          <a:ln/>
        </p:spPr>
      </p:sp>
      <p:sp>
        <p:nvSpPr>
          <p:cNvPr id="9" name="Text 3"/>
          <p:cNvSpPr/>
          <p:nvPr/>
        </p:nvSpPr>
        <p:spPr>
          <a:xfrm rot="19800000">
            <a:off x="1225968" y="3994193"/>
            <a:ext cx="1696082" cy="1703277"/>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4" descr="https://kimi-img.moonshot.cn/pub/slides/slides_tmpl/image/25-08-27-19:59:42-d2nf6bh8bjvh7rlj015g.png"/>
          <p:cNvPicPr>
            <a:picLocks noChangeAspect="1"/>
          </p:cNvPicPr>
          <p:nvPr/>
        </p:nvPicPr>
        <p:blipFill>
          <a:blip r:embed="rId7"/>
          <a:stretch>
            <a:fillRect/>
          </a:stretch>
        </p:blipFill>
        <p:spPr>
          <a:xfrm>
            <a:off x="2422525" y="2265680"/>
            <a:ext cx="2326005" cy="2326005"/>
          </a:xfrm>
          <a:prstGeom prst="rect">
            <a:avLst/>
          </a:prstGeom>
        </p:spPr>
      </p:pic>
      <p:pic>
        <p:nvPicPr>
          <p:cNvPr id="11" name="Image 5" descr="https://kimi-img.moonshot.cn/pub/slides/slides_tmpl/image/25-08-27-19:59:38-d2nf6ah8bjvh7rlj010g.png"/>
          <p:cNvPicPr>
            <a:picLocks noChangeAspect="1"/>
          </p:cNvPicPr>
          <p:nvPr/>
        </p:nvPicPr>
        <p:blipFill>
          <a:blip r:embed="rId8"/>
          <a:stretch>
            <a:fillRect/>
          </a:stretch>
        </p:blipFill>
        <p:spPr>
          <a:xfrm rot="20700000">
            <a:off x="3891915" y="3684270"/>
            <a:ext cx="1569720" cy="1429385"/>
          </a:xfrm>
          <a:prstGeom prst="rect">
            <a:avLst/>
          </a:prstGeom>
        </p:spPr>
      </p:pic>
      <p:pic>
        <p:nvPicPr>
          <p:cNvPr id="12" name="Image 6" descr="https://kimi-img.moonshot.cn/pub/slides/slides_tmpl/image/25-08-27-19:59:39-d2nf6ap8bjvh7rlj0110.png"/>
          <p:cNvPicPr>
            <a:picLocks noChangeAspect="1"/>
          </p:cNvPicPr>
          <p:nvPr/>
        </p:nvPicPr>
        <p:blipFill>
          <a:blip r:embed="rId9"/>
          <a:stretch>
            <a:fillRect/>
          </a:stretch>
        </p:blipFill>
        <p:spPr>
          <a:xfrm>
            <a:off x="913765" y="4944110"/>
            <a:ext cx="461645" cy="462915"/>
          </a:xfrm>
          <a:prstGeom prst="rect">
            <a:avLst/>
          </a:prstGeom>
        </p:spPr>
      </p:pic>
      <p:sp>
        <p:nvSpPr>
          <p:cNvPr id="13" name="Shape 4"/>
          <p:cNvSpPr/>
          <p:nvPr/>
        </p:nvSpPr>
        <p:spPr>
          <a:xfrm>
            <a:off x="2415540" y="2202815"/>
            <a:ext cx="2395855" cy="2395855"/>
          </a:xfrm>
          <a:prstGeom prst="ellipse">
            <a:avLst/>
          </a:prstGeom>
          <a:gradFill flip="none" rotWithShape="1">
            <a:gsLst>
              <a:gs pos="0">
                <a:srgbClr val="0C24C4"/>
              </a:gs>
              <a:gs pos="68000">
                <a:srgbClr val="F3F7FA">
                  <a:alpha val="0"/>
                </a:srgbClr>
              </a:gs>
              <a:gs pos="100000">
                <a:srgbClr val="F3F7FA">
                  <a:alpha val="0"/>
                </a:srgbClr>
              </a:gs>
            </a:gsLst>
            <a:path path="circle">
              <a:fillToRect t="100000" r="100000"/>
            </a:path>
            <a:tileRect l="-100000" b="-100000"/>
          </a:gradFill>
          <a:ln/>
        </p:spPr>
      </p:sp>
      <p:sp>
        <p:nvSpPr>
          <p:cNvPr id="14" name="Text 5"/>
          <p:cNvSpPr/>
          <p:nvPr/>
        </p:nvSpPr>
        <p:spPr>
          <a:xfrm>
            <a:off x="2415540" y="2202815"/>
            <a:ext cx="2395855" cy="2395855"/>
          </a:xfrm>
          <a:prstGeom prst="rect">
            <a:avLst/>
          </a:prstGeom>
          <a:noFill/>
          <a:ln/>
        </p:spPr>
        <p:txBody>
          <a:bodyPr wrap="square" lIns="45720" tIns="91440" rIns="91440" bIns="45720" rtlCol="0" anchor="ctr"/>
          <a:lstStyle/>
          <a:p>
            <a:pPr>
              <a:lnSpc>
                <a:spcPct val="100000"/>
              </a:lnSpc>
            </a:pPr>
            <a:endParaRPr lang="en-US" sz="1600" dirty="0"/>
          </a:p>
        </p:txBody>
      </p:sp>
      <p:pic>
        <p:nvPicPr>
          <p:cNvPr id="15" name="Image 7" descr="https://kimi-img.moonshot.cn/pub/slides/slides_tmpl/image/25-08-27-19:59:33-d2nf6998bjvh7rlj00sg.png"/>
          <p:cNvPicPr>
            <a:picLocks noChangeAspect="1"/>
          </p:cNvPicPr>
          <p:nvPr/>
        </p:nvPicPr>
        <p:blipFill>
          <a:blip r:embed="rId10">
            <a:alphaModFix amt="60000"/>
          </a:blip>
          <a:stretch>
            <a:fillRect/>
          </a:stretch>
        </p:blipFill>
        <p:spPr>
          <a:xfrm rot="1740000">
            <a:off x="10302240" y="1891030"/>
            <a:ext cx="805815" cy="847725"/>
          </a:xfrm>
          <a:prstGeom prst="rect">
            <a:avLst/>
          </a:prstGeom>
        </p:spPr>
      </p:pic>
      <p:pic>
        <p:nvPicPr>
          <p:cNvPr id="16" name="Image 8" descr="https://kimi-img.moonshot.cn/pub/slides/slides_tmpl/image/25-08-27-19:59:39-d2nf6ap8bjvh7rlj0110.png"/>
          <p:cNvPicPr>
            <a:picLocks noChangeAspect="1"/>
          </p:cNvPicPr>
          <p:nvPr/>
        </p:nvPicPr>
        <p:blipFill>
          <a:blip r:embed="rId9">
            <a:alphaModFix amt="20000"/>
          </a:blip>
          <a:stretch>
            <a:fillRect/>
          </a:stretch>
        </p:blipFill>
        <p:spPr>
          <a:xfrm>
            <a:off x="10052050" y="-999490"/>
            <a:ext cx="3007995" cy="3016250"/>
          </a:xfrm>
          <a:prstGeom prst="rect">
            <a:avLst/>
          </a:prstGeom>
        </p:spPr>
      </p:pic>
      <p:sp>
        <p:nvSpPr>
          <p:cNvPr id="17" name="Shape 6"/>
          <p:cNvSpPr/>
          <p:nvPr/>
        </p:nvSpPr>
        <p:spPr>
          <a:xfrm>
            <a:off x="576149" y="498250"/>
            <a:ext cx="209306" cy="42231"/>
          </a:xfrm>
          <a:prstGeom prst="rect">
            <a:avLst/>
          </a:prstGeom>
          <a:solidFill>
            <a:srgbClr val="92ABDF"/>
          </a:solidFill>
          <a:ln w="12700">
            <a:solidFill>
              <a:srgbClr val="92ABDF"/>
            </a:solidFill>
            <a:prstDash val="solid"/>
          </a:ln>
        </p:spPr>
      </p:sp>
      <p:sp>
        <p:nvSpPr>
          <p:cNvPr id="18" name="Text 7"/>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8"/>
          <p:cNvSpPr/>
          <p:nvPr/>
        </p:nvSpPr>
        <p:spPr>
          <a:xfrm>
            <a:off x="576149" y="595224"/>
            <a:ext cx="209306" cy="42231"/>
          </a:xfrm>
          <a:prstGeom prst="rect">
            <a:avLst/>
          </a:prstGeom>
          <a:solidFill>
            <a:srgbClr val="92ABDF"/>
          </a:solidFill>
          <a:ln w="12700">
            <a:solidFill>
              <a:srgbClr val="92ABDF"/>
            </a:solidFill>
            <a:prstDash val="solid"/>
          </a:ln>
        </p:spPr>
      </p:sp>
      <p:sp>
        <p:nvSpPr>
          <p:cNvPr id="20" name="Text 9"/>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0"/>
          <p:cNvSpPr/>
          <p:nvPr/>
        </p:nvSpPr>
        <p:spPr>
          <a:xfrm>
            <a:off x="576149" y="692198"/>
            <a:ext cx="209306" cy="42231"/>
          </a:xfrm>
          <a:prstGeom prst="rect">
            <a:avLst/>
          </a:prstGeom>
          <a:solidFill>
            <a:srgbClr val="92ABDF"/>
          </a:solidFill>
          <a:ln w="12700">
            <a:solidFill>
              <a:srgbClr val="92ABDF"/>
            </a:solidFill>
            <a:prstDash val="solid"/>
          </a:ln>
        </p:spPr>
      </p:sp>
      <p:sp>
        <p:nvSpPr>
          <p:cNvPr id="22" name="Text 11"/>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12"/>
          <p:cNvSpPr/>
          <p:nvPr/>
        </p:nvSpPr>
        <p:spPr>
          <a:xfrm>
            <a:off x="531399" y="6143377"/>
            <a:ext cx="209306" cy="42231"/>
          </a:xfrm>
          <a:prstGeom prst="rect">
            <a:avLst/>
          </a:prstGeom>
          <a:solidFill>
            <a:srgbClr val="92ABDF"/>
          </a:solidFill>
          <a:ln w="19050">
            <a:solidFill>
              <a:srgbClr val="92ABDF"/>
            </a:solidFill>
            <a:prstDash val="solid"/>
          </a:ln>
        </p:spPr>
      </p:sp>
      <p:sp>
        <p:nvSpPr>
          <p:cNvPr id="24" name="Text 13"/>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14"/>
          <p:cNvSpPr/>
          <p:nvPr/>
        </p:nvSpPr>
        <p:spPr>
          <a:xfrm>
            <a:off x="531399" y="6240351"/>
            <a:ext cx="209306" cy="42231"/>
          </a:xfrm>
          <a:prstGeom prst="rect">
            <a:avLst/>
          </a:prstGeom>
          <a:solidFill>
            <a:srgbClr val="92ABDF"/>
          </a:solidFill>
          <a:ln w="19050">
            <a:solidFill>
              <a:srgbClr val="92ABDF"/>
            </a:solidFill>
            <a:prstDash val="solid"/>
          </a:ln>
        </p:spPr>
      </p:sp>
      <p:sp>
        <p:nvSpPr>
          <p:cNvPr id="26" name="Text 15"/>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16"/>
          <p:cNvSpPr/>
          <p:nvPr/>
        </p:nvSpPr>
        <p:spPr>
          <a:xfrm>
            <a:off x="531399" y="6337325"/>
            <a:ext cx="209306" cy="42231"/>
          </a:xfrm>
          <a:prstGeom prst="rect">
            <a:avLst/>
          </a:prstGeom>
          <a:solidFill>
            <a:srgbClr val="92ABDF"/>
          </a:solidFill>
          <a:ln w="19050">
            <a:solidFill>
              <a:srgbClr val="92ABDF"/>
            </a:solidFill>
            <a:prstDash val="solid"/>
          </a:ln>
        </p:spPr>
      </p:sp>
      <p:sp>
        <p:nvSpPr>
          <p:cNvPr id="28" name="Text 17"/>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9" name="Text 18"/>
          <p:cNvSpPr/>
          <p:nvPr/>
        </p:nvSpPr>
        <p:spPr>
          <a:xfrm>
            <a:off x="6166485" y="2667635"/>
            <a:ext cx="5436870" cy="511175"/>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File Exercises</a:t>
            </a:r>
            <a:endParaRPr lang="en-US" sz="1600" dirty="0"/>
          </a:p>
        </p:txBody>
      </p:sp>
      <p:sp>
        <p:nvSpPr>
          <p:cNvPr id="30" name="Text 19"/>
          <p:cNvSpPr/>
          <p:nvPr/>
        </p:nvSpPr>
        <p:spPr>
          <a:xfrm>
            <a:off x="6164580" y="3318510"/>
            <a:ext cx="5267325" cy="286702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text file with five quotes, read and print each line. Also, create a CSV file with three contacts and read it back. These tasks reinforce file I/O operations.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05</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Mini Projects</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0"/>
            <a:ext cx="12192000" cy="6858000"/>
          </a:xfrm>
          <a:prstGeom prst="rect">
            <a:avLst/>
          </a:prstGeom>
        </p:spPr>
      </p:pic>
      <p:pic>
        <p:nvPicPr>
          <p:cNvPr id="3" name="Image 1" descr="https://kimi-img.moonshot.cn/pub/slides/slides_tmpl/image/25-08-27-19:59:52-d2nf6e18bjvh7rlj01l0.png"/>
          <p:cNvPicPr>
            <a:picLocks noChangeAspect="1"/>
          </p:cNvPicPr>
          <p:nvPr/>
        </p:nvPicPr>
        <p:blipFill>
          <a:blip r:embed="rId4"/>
          <a:stretch>
            <a:fillRect/>
          </a:stretch>
        </p:blipFill>
        <p:spPr>
          <a:xfrm>
            <a:off x="244475" y="2244725"/>
            <a:ext cx="10607675" cy="4876800"/>
          </a:xfrm>
          <a:prstGeom prst="rect">
            <a:avLst/>
          </a:prstGeom>
        </p:spPr>
      </p:pic>
      <p:sp>
        <p:nvSpPr>
          <p:cNvPr id="4" name="Text 0"/>
          <p:cNvSpPr/>
          <p:nvPr/>
        </p:nvSpPr>
        <p:spPr>
          <a:xfrm>
            <a:off x="58166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Contact Manager Build</a:t>
            </a:r>
            <a:endParaRPr lang="en-US" sz="1600" dirty="0"/>
          </a:p>
        </p:txBody>
      </p:sp>
      <p:sp>
        <p:nvSpPr>
          <p:cNvPr id="5" name="Shape 1"/>
          <p:cNvSpPr/>
          <p:nvPr/>
        </p:nvSpPr>
        <p:spPr>
          <a:xfrm>
            <a:off x="11406074" y="498250"/>
            <a:ext cx="209306" cy="42231"/>
          </a:xfrm>
          <a:prstGeom prst="rect">
            <a:avLst/>
          </a:prstGeom>
          <a:solidFill>
            <a:srgbClr val="92ABDF"/>
          </a:solidFill>
          <a:ln w="12700">
            <a:solidFill>
              <a:srgbClr val="92ABDF"/>
            </a:solidFill>
            <a:prstDash val="solid"/>
          </a:ln>
        </p:spPr>
      </p:sp>
      <p:sp>
        <p:nvSpPr>
          <p:cNvPr id="6" name="Text 2"/>
          <p:cNvSpPr/>
          <p:nvPr/>
        </p:nvSpPr>
        <p:spPr>
          <a:xfrm>
            <a:off x="11406074"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3"/>
          <p:cNvSpPr/>
          <p:nvPr/>
        </p:nvSpPr>
        <p:spPr>
          <a:xfrm>
            <a:off x="11406074" y="595224"/>
            <a:ext cx="209306" cy="42231"/>
          </a:xfrm>
          <a:prstGeom prst="rect">
            <a:avLst/>
          </a:prstGeom>
          <a:solidFill>
            <a:srgbClr val="92ABDF"/>
          </a:solidFill>
          <a:ln w="12700">
            <a:solidFill>
              <a:srgbClr val="92ABDF"/>
            </a:solidFill>
            <a:prstDash val="solid"/>
          </a:ln>
        </p:spPr>
      </p:sp>
      <p:sp>
        <p:nvSpPr>
          <p:cNvPr id="8" name="Text 4"/>
          <p:cNvSpPr/>
          <p:nvPr/>
        </p:nvSpPr>
        <p:spPr>
          <a:xfrm>
            <a:off x="11406074"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11406074" y="692198"/>
            <a:ext cx="209306" cy="42231"/>
          </a:xfrm>
          <a:prstGeom prst="rect">
            <a:avLst/>
          </a:prstGeom>
          <a:solidFill>
            <a:srgbClr val="92ABDF"/>
          </a:solidFill>
          <a:ln w="12700">
            <a:solidFill>
              <a:srgbClr val="92ABDF"/>
            </a:solidFill>
            <a:prstDash val="solid"/>
          </a:ln>
        </p:spPr>
      </p:sp>
      <p:sp>
        <p:nvSpPr>
          <p:cNvPr id="10" name="Text 6"/>
          <p:cNvSpPr/>
          <p:nvPr/>
        </p:nvSpPr>
        <p:spPr>
          <a:xfrm>
            <a:off x="11406074"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7"/>
          <p:cNvSpPr/>
          <p:nvPr/>
        </p:nvSpPr>
        <p:spPr>
          <a:xfrm>
            <a:off x="382270" y="2431415"/>
            <a:ext cx="2515235" cy="701040"/>
          </a:xfrm>
          <a:prstGeom prst="rect">
            <a:avLst/>
          </a:prstGeom>
          <a:noFill/>
          <a:ln/>
        </p:spPr>
        <p:txBody>
          <a:bodyPr wrap="square" lIns="0" tIns="0" rIns="0" bIns="0" rtlCol="0" anchor="t"/>
          <a:lstStyle/>
          <a:p>
            <a:pPr algn="ctr">
              <a:lnSpc>
                <a:spcPct val="100000"/>
              </a:lnSpc>
            </a:pPr>
            <a:r>
              <a:rPr lang="en-US" sz="1800" dirty="0">
                <a:solidFill>
                  <a:srgbClr val="577FD2"/>
                </a:solidFill>
                <a:latin typeface="MiSans" pitchFamily="34" charset="0"/>
                <a:ea typeface="MiSans" pitchFamily="34" charset="-122"/>
                <a:cs typeface="MiSans" pitchFamily="34" charset="-120"/>
              </a:rPr>
              <a:t>Project Overview</a:t>
            </a:r>
            <a:endParaRPr lang="en-US" sz="1600" dirty="0"/>
          </a:p>
        </p:txBody>
      </p:sp>
      <p:sp>
        <p:nvSpPr>
          <p:cNvPr id="12" name="Text 8"/>
          <p:cNvSpPr/>
          <p:nvPr/>
        </p:nvSpPr>
        <p:spPr>
          <a:xfrm>
            <a:off x="377190" y="3046730"/>
            <a:ext cx="2613660" cy="27260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Build a contact manager using dictionaries and CSV. This project integrates data structures and file handling.</a:t>
            </a:r>
            <a:endParaRPr lang="en-US" sz="1600" dirty="0"/>
          </a:p>
        </p:txBody>
      </p:sp>
      <p:sp>
        <p:nvSpPr>
          <p:cNvPr id="13" name="Text 9"/>
          <p:cNvSpPr/>
          <p:nvPr/>
        </p:nvSpPr>
        <p:spPr>
          <a:xfrm>
            <a:off x="3340100" y="1816100"/>
            <a:ext cx="2515235" cy="701040"/>
          </a:xfrm>
          <a:prstGeom prst="rect">
            <a:avLst/>
          </a:prstGeom>
          <a:noFill/>
          <a:ln/>
        </p:spPr>
        <p:txBody>
          <a:bodyPr wrap="square" lIns="0" tIns="0" rIns="0" bIns="0" rtlCol="0" anchor="t"/>
          <a:lstStyle/>
          <a:p>
            <a:pPr algn="ctr">
              <a:lnSpc>
                <a:spcPct val="100000"/>
              </a:lnSpc>
            </a:pPr>
            <a:r>
              <a:rPr lang="en-US" sz="1800" dirty="0">
                <a:solidFill>
                  <a:srgbClr val="577FD2"/>
                </a:solidFill>
                <a:latin typeface="MiSans" pitchFamily="34" charset="0"/>
                <a:ea typeface="MiSans" pitchFamily="34" charset="-122"/>
                <a:cs typeface="MiSans" pitchFamily="34" charset="-120"/>
              </a:rPr>
              <a:t>Loading Contacts</a:t>
            </a:r>
            <a:endParaRPr lang="en-US" sz="1600" dirty="0"/>
          </a:p>
        </p:txBody>
      </p:sp>
      <p:sp>
        <p:nvSpPr>
          <p:cNvPr id="14" name="Text 10"/>
          <p:cNvSpPr/>
          <p:nvPr/>
        </p:nvSpPr>
        <p:spPr>
          <a:xfrm>
            <a:off x="3354070" y="2431415"/>
            <a:ext cx="2613660" cy="27260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Load contacts from a CSV file into a dictionary. Use csv.reader to read the file and store data in a dictionary for easy access.</a:t>
            </a:r>
            <a:endParaRPr lang="en-US" sz="1600" dirty="0"/>
          </a:p>
        </p:txBody>
      </p:sp>
      <p:sp>
        <p:nvSpPr>
          <p:cNvPr id="15" name="Text 11"/>
          <p:cNvSpPr/>
          <p:nvPr/>
        </p:nvSpPr>
        <p:spPr>
          <a:xfrm>
            <a:off x="6285865" y="1816100"/>
            <a:ext cx="2515235" cy="701040"/>
          </a:xfrm>
          <a:prstGeom prst="rect">
            <a:avLst/>
          </a:prstGeom>
          <a:noFill/>
          <a:ln/>
        </p:spPr>
        <p:txBody>
          <a:bodyPr wrap="square" lIns="0" tIns="0" rIns="0" bIns="0" rtlCol="0" anchor="t"/>
          <a:lstStyle/>
          <a:p>
            <a:pPr algn="ctr">
              <a:lnSpc>
                <a:spcPct val="100000"/>
              </a:lnSpc>
            </a:pPr>
            <a:r>
              <a:rPr lang="en-US" sz="1800" dirty="0">
                <a:solidFill>
                  <a:srgbClr val="577FD2"/>
                </a:solidFill>
                <a:latin typeface="MiSans" pitchFamily="34" charset="0"/>
                <a:ea typeface="MiSans" pitchFamily="34" charset="-122"/>
                <a:cs typeface="MiSans" pitchFamily="34" charset="-120"/>
              </a:rPr>
              <a:t>Adding Contacts</a:t>
            </a:r>
            <a:endParaRPr lang="en-US" sz="1600" dirty="0"/>
          </a:p>
        </p:txBody>
      </p:sp>
      <p:sp>
        <p:nvSpPr>
          <p:cNvPr id="16" name="Text 12"/>
          <p:cNvSpPr/>
          <p:nvPr/>
        </p:nvSpPr>
        <p:spPr>
          <a:xfrm>
            <a:off x="6299835" y="2431415"/>
            <a:ext cx="2658745" cy="27260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Add new contacts to the dictionary. Use input() to get user details and update the dictionary. Save changes to the CSV file.</a:t>
            </a:r>
            <a:endParaRPr lang="en-US" sz="1600" dirty="0"/>
          </a:p>
        </p:txBody>
      </p:sp>
      <p:sp>
        <p:nvSpPr>
          <p:cNvPr id="17" name="Text 13"/>
          <p:cNvSpPr/>
          <p:nvPr/>
        </p:nvSpPr>
        <p:spPr>
          <a:xfrm>
            <a:off x="9217660" y="2431415"/>
            <a:ext cx="2515235" cy="701040"/>
          </a:xfrm>
          <a:prstGeom prst="rect">
            <a:avLst/>
          </a:prstGeom>
          <a:noFill/>
          <a:ln/>
        </p:spPr>
        <p:txBody>
          <a:bodyPr wrap="square" lIns="0" tIns="0" rIns="0" bIns="0" rtlCol="0" anchor="t"/>
          <a:lstStyle/>
          <a:p>
            <a:pPr algn="ctr">
              <a:lnSpc>
                <a:spcPct val="100000"/>
              </a:lnSpc>
            </a:pPr>
            <a:r>
              <a:rPr lang="en-US" sz="1800" dirty="0">
                <a:solidFill>
                  <a:srgbClr val="577FD2"/>
                </a:solidFill>
                <a:latin typeface="MiSans" pitchFamily="34" charset="0"/>
                <a:ea typeface="MiSans" pitchFamily="34" charset="-122"/>
                <a:cs typeface="MiSans" pitchFamily="34" charset="-120"/>
              </a:rPr>
              <a:t>Searching Contacts</a:t>
            </a:r>
            <a:endParaRPr lang="en-US" sz="1600" dirty="0"/>
          </a:p>
        </p:txBody>
      </p:sp>
      <p:sp>
        <p:nvSpPr>
          <p:cNvPr id="18" name="Text 14"/>
          <p:cNvSpPr/>
          <p:nvPr/>
        </p:nvSpPr>
        <p:spPr>
          <a:xfrm>
            <a:off x="9231630" y="3046730"/>
            <a:ext cx="2658745" cy="27260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Implement a search function to find contacts by name. Use dictionary keys to quickly locate and display contact information.</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0"/>
            <a:ext cx="12192000" cy="6858000"/>
          </a:xfrm>
          <a:prstGeom prst="rect">
            <a:avLst/>
          </a:prstGeom>
        </p:spPr>
      </p:pic>
      <p:sp>
        <p:nvSpPr>
          <p:cNvPr id="3" name="Text 0"/>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Quiz Game with Score</a:t>
            </a:r>
            <a:endParaRPr lang="en-US" sz="1600" dirty="0"/>
          </a:p>
        </p:txBody>
      </p:sp>
      <p:pic>
        <p:nvPicPr>
          <p:cNvPr id="4" name="Image 1" descr="https://kimi-img.moonshot.cn/pub/slides/slides_tmpl/image/25-08-27-19:59:48-d2nf6d18bjvh7rlj01dg.png"/>
          <p:cNvPicPr>
            <a:picLocks noChangeAspect="1"/>
          </p:cNvPicPr>
          <p:nvPr/>
        </p:nvPicPr>
        <p:blipFill>
          <a:blip r:embed="rId4">
            <a:alphaModFix amt="40000"/>
          </a:blip>
          <a:stretch>
            <a:fillRect/>
          </a:stretch>
        </p:blipFill>
        <p:spPr>
          <a:xfrm>
            <a:off x="1151255" y="-1030605"/>
            <a:ext cx="3615055" cy="8472805"/>
          </a:xfrm>
          <a:prstGeom prst="rect">
            <a:avLst/>
          </a:prstGeom>
        </p:spPr>
      </p:pic>
      <p:pic>
        <p:nvPicPr>
          <p:cNvPr id="5" name="Image 2" descr="https://kimi-img.moonshot.cn/pub/slides/slides_tmpl/image/25-08-27-19:59:33-d2nf6998bjvh7rlj00r0.png"/>
          <p:cNvPicPr>
            <a:picLocks noChangeAspect="1"/>
          </p:cNvPicPr>
          <p:nvPr/>
        </p:nvPicPr>
        <p:blipFill>
          <a:blip r:embed="rId5"/>
          <a:stretch>
            <a:fillRect/>
          </a:stretch>
        </p:blipFill>
        <p:spPr>
          <a:xfrm>
            <a:off x="1458595" y="1642110"/>
            <a:ext cx="688340" cy="691515"/>
          </a:xfrm>
          <a:prstGeom prst="rect">
            <a:avLst/>
          </a:prstGeom>
        </p:spPr>
      </p:pic>
      <p:pic>
        <p:nvPicPr>
          <p:cNvPr id="6" name="Image 3" descr="https://kimi-img.moonshot.cn/pub/slides/slides_tmpl/image/25-08-27-19:59:33-d2nf6998bjvh7rlj00r0.png"/>
          <p:cNvPicPr>
            <a:picLocks noChangeAspect="1"/>
          </p:cNvPicPr>
          <p:nvPr/>
        </p:nvPicPr>
        <p:blipFill>
          <a:blip r:embed="rId5"/>
          <a:stretch>
            <a:fillRect/>
          </a:stretch>
        </p:blipFill>
        <p:spPr>
          <a:xfrm>
            <a:off x="849630" y="3331845"/>
            <a:ext cx="688340" cy="691515"/>
          </a:xfrm>
          <a:prstGeom prst="rect">
            <a:avLst/>
          </a:prstGeom>
        </p:spPr>
      </p:pic>
      <p:pic>
        <p:nvPicPr>
          <p:cNvPr id="7" name="Image 4" descr="https://kimi-img.moonshot.cn/pub/slides/slides_tmpl/image/25-08-27-19:59:33-d2nf6998bjvh7rlj00r0.png"/>
          <p:cNvPicPr>
            <a:picLocks noChangeAspect="1"/>
          </p:cNvPicPr>
          <p:nvPr/>
        </p:nvPicPr>
        <p:blipFill>
          <a:blip r:embed="rId5"/>
          <a:stretch>
            <a:fillRect/>
          </a:stretch>
        </p:blipFill>
        <p:spPr>
          <a:xfrm>
            <a:off x="1537970" y="5222875"/>
            <a:ext cx="688340" cy="691515"/>
          </a:xfrm>
          <a:prstGeom prst="rect">
            <a:avLst/>
          </a:prstGeom>
        </p:spPr>
      </p:pic>
      <p:sp>
        <p:nvSpPr>
          <p:cNvPr id="8" name="Text 1"/>
          <p:cNvSpPr/>
          <p:nvPr/>
        </p:nvSpPr>
        <p:spPr>
          <a:xfrm>
            <a:off x="1463040" y="173228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9" name="Text 2"/>
          <p:cNvSpPr/>
          <p:nvPr/>
        </p:nvSpPr>
        <p:spPr>
          <a:xfrm>
            <a:off x="3521075" y="1721485"/>
            <a:ext cx="6654165" cy="78676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Quiz Game Overview</a:t>
            </a:r>
            <a:endParaRPr lang="en-US" sz="1600" dirty="0"/>
          </a:p>
        </p:txBody>
      </p:sp>
      <p:sp>
        <p:nvSpPr>
          <p:cNvPr id="10" name="Text 3"/>
          <p:cNvSpPr/>
          <p:nvPr/>
        </p:nvSpPr>
        <p:spPr>
          <a:xfrm>
            <a:off x="3521075" y="2136140"/>
            <a:ext cx="7795260" cy="1476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quiz game using lists to store questions and answers. Track the user’s score and display the final result.</a:t>
            </a:r>
            <a:endParaRPr lang="en-US" sz="1600" dirty="0"/>
          </a:p>
        </p:txBody>
      </p:sp>
      <p:sp>
        <p:nvSpPr>
          <p:cNvPr id="11" name="Text 4"/>
          <p:cNvSpPr/>
          <p:nvPr/>
        </p:nvSpPr>
        <p:spPr>
          <a:xfrm>
            <a:off x="854710" y="342900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2" name="Text 5"/>
          <p:cNvSpPr/>
          <p:nvPr/>
        </p:nvSpPr>
        <p:spPr>
          <a:xfrm>
            <a:off x="2105025" y="3331845"/>
            <a:ext cx="3825240" cy="78676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Storing Questions</a:t>
            </a:r>
            <a:endParaRPr lang="en-US" sz="1600" dirty="0"/>
          </a:p>
        </p:txBody>
      </p:sp>
      <p:sp>
        <p:nvSpPr>
          <p:cNvPr id="13" name="Text 6"/>
          <p:cNvSpPr/>
          <p:nvPr/>
        </p:nvSpPr>
        <p:spPr>
          <a:xfrm>
            <a:off x="2105025" y="3746500"/>
            <a:ext cx="7795260" cy="1476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Store questions and answers in parallel lists. Use enumerate to iterate through questions and display them to the user.</a:t>
            </a:r>
            <a:endParaRPr lang="en-US" sz="1600" dirty="0"/>
          </a:p>
        </p:txBody>
      </p:sp>
      <p:sp>
        <p:nvSpPr>
          <p:cNvPr id="14" name="Text 7"/>
          <p:cNvSpPr/>
          <p:nvPr/>
        </p:nvSpPr>
        <p:spPr>
          <a:xfrm>
            <a:off x="1543685" y="532574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5" name="Text 8"/>
          <p:cNvSpPr/>
          <p:nvPr/>
        </p:nvSpPr>
        <p:spPr>
          <a:xfrm>
            <a:off x="3408045" y="4942205"/>
            <a:ext cx="3825240" cy="78676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Scoring System</a:t>
            </a:r>
            <a:endParaRPr lang="en-US" sz="1600" dirty="0"/>
          </a:p>
        </p:txBody>
      </p:sp>
      <p:sp>
        <p:nvSpPr>
          <p:cNvPr id="16" name="Text 9"/>
          <p:cNvSpPr/>
          <p:nvPr/>
        </p:nvSpPr>
        <p:spPr>
          <a:xfrm>
            <a:off x="3408045" y="5356860"/>
            <a:ext cx="7794625" cy="1476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Increment a score counter for correct answers. Calculate and display the final score percentage at the end of the quiz.</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3-d2nf6998bjvh7rlj00rg.png"/>
          <p:cNvPicPr>
            <a:picLocks noChangeAspect="1"/>
          </p:cNvPicPr>
          <p:nvPr/>
        </p:nvPicPr>
        <p:blipFill>
          <a:blip r:embed="rId4">
            <a:alphaModFix amt="80000"/>
          </a:blip>
          <a:stretch>
            <a:fillRect/>
          </a:stretch>
        </p:blipFill>
        <p:spPr>
          <a:xfrm>
            <a:off x="9631680" y="1380490"/>
            <a:ext cx="1750695" cy="1423035"/>
          </a:xfrm>
          <a:prstGeom prst="rect">
            <a:avLst/>
          </a:prstGeom>
        </p:spPr>
      </p:pic>
      <p:pic>
        <p:nvPicPr>
          <p:cNvPr id="4" name="Image 2" descr="https://kimi-img.moonshot.cn/pub/slides/slides_tmpl/image/25-08-27-19:59:33-d2nf6998bjvh7rlj00t0.png"/>
          <p:cNvPicPr>
            <a:picLocks noChangeAspect="1"/>
          </p:cNvPicPr>
          <p:nvPr/>
        </p:nvPicPr>
        <p:blipFill>
          <a:blip r:embed="rId5">
            <a:alphaModFix amt="60000"/>
          </a:blip>
          <a:stretch>
            <a:fillRect/>
          </a:stretch>
        </p:blipFill>
        <p:spPr>
          <a:xfrm>
            <a:off x="1290955" y="4163060"/>
            <a:ext cx="3957955" cy="4481195"/>
          </a:xfrm>
          <a:prstGeom prst="rect">
            <a:avLst/>
          </a:prstGeom>
        </p:spPr>
      </p:pic>
      <p:sp>
        <p:nvSpPr>
          <p:cNvPr id="5" name="Text 0"/>
          <p:cNvSpPr/>
          <p:nvPr/>
        </p:nvSpPr>
        <p:spPr>
          <a:xfrm>
            <a:off x="844550" y="2980055"/>
            <a:ext cx="2965450" cy="613767"/>
          </a:xfrm>
          <a:prstGeom prst="rect">
            <a:avLst/>
          </a:prstGeom>
          <a:noFill/>
          <a:ln/>
        </p:spPr>
        <p:txBody>
          <a:bodyPr wrap="square" lIns="91440" tIns="45720" rIns="91440" bIns="45720" rtlCol="0" anchor="t">
            <a:spAutoFit/>
          </a:bodyPr>
          <a:lstStyle/>
          <a:p>
            <a:pPr>
              <a:lnSpc>
                <a:spcPct val="100000"/>
              </a:lnSpc>
            </a:pPr>
            <a:r>
              <a:rPr lang="en-US" sz="4000" b="1" dirty="0">
                <a:solidFill>
                  <a:srgbClr val="000000"/>
                </a:solidFill>
                <a:latin typeface="MiSans" pitchFamily="34" charset="0"/>
                <a:ea typeface="MiSans" pitchFamily="34" charset="-122"/>
                <a:cs typeface="MiSans" pitchFamily="34" charset="-120"/>
              </a:rPr>
              <a:t>CONTENTS</a:t>
            </a:r>
            <a:endParaRPr lang="en-US" sz="1600" dirty="0"/>
          </a:p>
        </p:txBody>
      </p:sp>
      <p:pic>
        <p:nvPicPr>
          <p:cNvPr id="6" name="Image 3" descr="https://kimi-img.moonshot.cn/pub/slides/slides_tmpl/image/25-08-27-19:59:30-d2nf68h8bjvh7rlj00pg.png"/>
          <p:cNvPicPr>
            <a:picLocks noChangeAspect="1"/>
          </p:cNvPicPr>
          <p:nvPr/>
        </p:nvPicPr>
        <p:blipFill>
          <a:blip r:embed="rId6">
            <a:alphaModFix amt="40000"/>
          </a:blip>
          <a:stretch>
            <a:fillRect/>
          </a:stretch>
        </p:blipFill>
        <p:spPr>
          <a:xfrm flipV="1">
            <a:off x="10751820" y="428625"/>
            <a:ext cx="762000" cy="76200"/>
          </a:xfrm>
          <a:prstGeom prst="rect">
            <a:avLst/>
          </a:prstGeom>
        </p:spPr>
      </p:pic>
      <p:pic>
        <p:nvPicPr>
          <p:cNvPr id="7" name="Image 4" descr="https://kimi-img.moonshot.cn/pub/slides/slides_tmpl/image/25-08-27-19:59:30-d2nf68h8bjvh7rlj00pg.png"/>
          <p:cNvPicPr>
            <a:picLocks noChangeAspect="1"/>
          </p:cNvPicPr>
          <p:nvPr/>
        </p:nvPicPr>
        <p:blipFill>
          <a:blip r:embed="rId6">
            <a:alphaModFix amt="40000"/>
          </a:blip>
          <a:stretch>
            <a:fillRect/>
          </a:stretch>
        </p:blipFill>
        <p:spPr>
          <a:xfrm flipV="1">
            <a:off x="10751820" y="559435"/>
            <a:ext cx="762000" cy="76200"/>
          </a:xfrm>
          <a:prstGeom prst="rect">
            <a:avLst/>
          </a:prstGeom>
        </p:spPr>
      </p:pic>
      <p:sp>
        <p:nvSpPr>
          <p:cNvPr id="8" name="Shape 1"/>
          <p:cNvSpPr/>
          <p:nvPr/>
        </p:nvSpPr>
        <p:spPr>
          <a:xfrm flipH="1">
            <a:off x="4570730" y="1357630"/>
            <a:ext cx="127000" cy="342900"/>
          </a:xfrm>
          <a:prstGeom prst="line">
            <a:avLst/>
          </a:prstGeom>
          <a:noFill/>
          <a:ln w="28575">
            <a:solidFill>
              <a:srgbClr val="577FD2"/>
            </a:solidFill>
            <a:prstDash val="solid"/>
            <a:headEnd type="none"/>
            <a:tailEnd type="none"/>
          </a:ln>
        </p:spPr>
      </p:sp>
      <p:sp>
        <p:nvSpPr>
          <p:cNvPr id="9" name="Shape 2"/>
          <p:cNvSpPr/>
          <p:nvPr/>
        </p:nvSpPr>
        <p:spPr>
          <a:xfrm flipH="1">
            <a:off x="4570730" y="2172335"/>
            <a:ext cx="127000" cy="342900"/>
          </a:xfrm>
          <a:prstGeom prst="line">
            <a:avLst/>
          </a:prstGeom>
          <a:noFill/>
          <a:ln w="28575">
            <a:solidFill>
              <a:srgbClr val="577FD2"/>
            </a:solidFill>
            <a:prstDash val="solid"/>
            <a:headEnd type="none"/>
            <a:tailEnd type="none"/>
          </a:ln>
        </p:spPr>
      </p:sp>
      <p:sp>
        <p:nvSpPr>
          <p:cNvPr id="10" name="Shape 3"/>
          <p:cNvSpPr/>
          <p:nvPr/>
        </p:nvSpPr>
        <p:spPr>
          <a:xfrm flipH="1">
            <a:off x="4570730" y="2924810"/>
            <a:ext cx="127000" cy="342900"/>
          </a:xfrm>
          <a:prstGeom prst="line">
            <a:avLst/>
          </a:prstGeom>
          <a:noFill/>
          <a:ln w="28575">
            <a:solidFill>
              <a:srgbClr val="577FD2"/>
            </a:solidFill>
            <a:prstDash val="solid"/>
            <a:headEnd type="none"/>
            <a:tailEnd type="none"/>
          </a:ln>
        </p:spPr>
      </p:sp>
      <p:sp>
        <p:nvSpPr>
          <p:cNvPr id="11" name="Shape 4"/>
          <p:cNvSpPr/>
          <p:nvPr/>
        </p:nvSpPr>
        <p:spPr>
          <a:xfrm flipH="1">
            <a:off x="4570730" y="3700145"/>
            <a:ext cx="127000" cy="342900"/>
          </a:xfrm>
          <a:prstGeom prst="line">
            <a:avLst/>
          </a:prstGeom>
          <a:noFill/>
          <a:ln w="28575">
            <a:solidFill>
              <a:srgbClr val="577FD2"/>
            </a:solidFill>
            <a:prstDash val="solid"/>
            <a:headEnd type="none"/>
            <a:tailEnd type="none"/>
          </a:ln>
        </p:spPr>
      </p:sp>
      <p:sp>
        <p:nvSpPr>
          <p:cNvPr id="12" name="Shape 5"/>
          <p:cNvSpPr/>
          <p:nvPr/>
        </p:nvSpPr>
        <p:spPr>
          <a:xfrm flipH="1">
            <a:off x="4570730" y="4443730"/>
            <a:ext cx="127000" cy="342900"/>
          </a:xfrm>
          <a:prstGeom prst="line">
            <a:avLst/>
          </a:prstGeom>
          <a:noFill/>
          <a:ln w="28575">
            <a:solidFill>
              <a:srgbClr val="577FD2"/>
            </a:solidFill>
            <a:prstDash val="solid"/>
            <a:headEnd type="none"/>
            <a:tailEnd type="none"/>
          </a:ln>
        </p:spPr>
      </p:sp>
      <p:sp>
        <p:nvSpPr>
          <p:cNvPr id="13" name="Shape 6"/>
          <p:cNvSpPr/>
          <p:nvPr/>
        </p:nvSpPr>
        <p:spPr>
          <a:xfrm flipH="1">
            <a:off x="4570730" y="5227955"/>
            <a:ext cx="127000" cy="342900"/>
          </a:xfrm>
          <a:prstGeom prst="line">
            <a:avLst/>
          </a:prstGeom>
          <a:noFill/>
          <a:ln w="28575">
            <a:solidFill>
              <a:srgbClr val="577FD2"/>
            </a:solidFill>
            <a:prstDash val="solid"/>
            <a:headEnd type="none"/>
            <a:tailEnd type="none"/>
          </a:ln>
        </p:spPr>
      </p:sp>
      <p:sp>
        <p:nvSpPr>
          <p:cNvPr id="14" name="Shape 7"/>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5" name="Shape 8"/>
          <p:cNvSpPr/>
          <p:nvPr/>
        </p:nvSpPr>
        <p:spPr>
          <a:xfrm>
            <a:off x="576149" y="498250"/>
            <a:ext cx="209306" cy="42231"/>
          </a:xfrm>
          <a:prstGeom prst="rect">
            <a:avLst/>
          </a:prstGeom>
          <a:solidFill>
            <a:srgbClr val="92ABDF"/>
          </a:solidFill>
          <a:ln w="12700">
            <a:solidFill>
              <a:srgbClr val="92ABDF"/>
            </a:solidFill>
            <a:prstDash val="solid"/>
          </a:ln>
        </p:spPr>
      </p:sp>
      <p:sp>
        <p:nvSpPr>
          <p:cNvPr id="16" name="Text 9"/>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0"/>
          <p:cNvSpPr/>
          <p:nvPr/>
        </p:nvSpPr>
        <p:spPr>
          <a:xfrm>
            <a:off x="576149" y="595224"/>
            <a:ext cx="209306" cy="42231"/>
          </a:xfrm>
          <a:prstGeom prst="rect">
            <a:avLst/>
          </a:prstGeom>
          <a:solidFill>
            <a:srgbClr val="92ABDF"/>
          </a:solidFill>
          <a:ln w="12700">
            <a:solidFill>
              <a:srgbClr val="92ABDF"/>
            </a:solidFill>
            <a:prstDash val="solid"/>
          </a:ln>
        </p:spPr>
      </p:sp>
      <p:sp>
        <p:nvSpPr>
          <p:cNvPr id="18" name="Text 11"/>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2"/>
          <p:cNvSpPr/>
          <p:nvPr/>
        </p:nvSpPr>
        <p:spPr>
          <a:xfrm>
            <a:off x="576149" y="692198"/>
            <a:ext cx="209306" cy="42231"/>
          </a:xfrm>
          <a:prstGeom prst="rect">
            <a:avLst/>
          </a:prstGeom>
          <a:solidFill>
            <a:srgbClr val="92ABDF"/>
          </a:solidFill>
          <a:ln w="12700">
            <a:solidFill>
              <a:srgbClr val="92ABDF"/>
            </a:solidFill>
            <a:prstDash val="solid"/>
          </a:ln>
        </p:spPr>
      </p:sp>
      <p:sp>
        <p:nvSpPr>
          <p:cNvPr id="20" name="Text 13"/>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4"/>
          <p:cNvSpPr/>
          <p:nvPr/>
        </p:nvSpPr>
        <p:spPr>
          <a:xfrm>
            <a:off x="531399" y="6143377"/>
            <a:ext cx="209306" cy="42231"/>
          </a:xfrm>
          <a:prstGeom prst="rect">
            <a:avLst/>
          </a:prstGeom>
          <a:solidFill>
            <a:srgbClr val="92ABDF"/>
          </a:solidFill>
          <a:ln w="19050">
            <a:solidFill>
              <a:srgbClr val="92ABDF"/>
            </a:solidFill>
            <a:prstDash val="solid"/>
          </a:ln>
        </p:spPr>
      </p:sp>
      <p:sp>
        <p:nvSpPr>
          <p:cNvPr id="22" name="Text 15"/>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16"/>
          <p:cNvSpPr/>
          <p:nvPr/>
        </p:nvSpPr>
        <p:spPr>
          <a:xfrm>
            <a:off x="531399" y="6240351"/>
            <a:ext cx="209306" cy="42231"/>
          </a:xfrm>
          <a:prstGeom prst="rect">
            <a:avLst/>
          </a:prstGeom>
          <a:solidFill>
            <a:srgbClr val="92ABDF"/>
          </a:solidFill>
          <a:ln w="19050">
            <a:solidFill>
              <a:srgbClr val="92ABDF"/>
            </a:solidFill>
            <a:prstDash val="solid"/>
          </a:ln>
        </p:spPr>
      </p:sp>
      <p:sp>
        <p:nvSpPr>
          <p:cNvPr id="24" name="Text 17"/>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18"/>
          <p:cNvSpPr/>
          <p:nvPr/>
        </p:nvSpPr>
        <p:spPr>
          <a:xfrm>
            <a:off x="531399" y="6337325"/>
            <a:ext cx="209306" cy="42231"/>
          </a:xfrm>
          <a:prstGeom prst="rect">
            <a:avLst/>
          </a:prstGeom>
          <a:solidFill>
            <a:srgbClr val="92ABDF"/>
          </a:solidFill>
          <a:ln w="19050">
            <a:solidFill>
              <a:srgbClr val="92ABDF"/>
            </a:solidFill>
            <a:prstDash val="solid"/>
          </a:ln>
        </p:spPr>
      </p:sp>
      <p:sp>
        <p:nvSpPr>
          <p:cNvPr id="26" name="Text 19"/>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7" name="Text 20"/>
          <p:cNvSpPr/>
          <p:nvPr/>
        </p:nvSpPr>
        <p:spPr>
          <a:xfrm>
            <a:off x="4458970" y="1170940"/>
            <a:ext cx="1619250" cy="673100"/>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01.</a:t>
            </a:r>
            <a:endParaRPr lang="en-US" sz="1600" dirty="0"/>
          </a:p>
        </p:txBody>
      </p:sp>
      <p:sp>
        <p:nvSpPr>
          <p:cNvPr id="28" name="Text 21"/>
          <p:cNvSpPr/>
          <p:nvPr/>
        </p:nvSpPr>
        <p:spPr>
          <a:xfrm>
            <a:off x="5642610" y="1403350"/>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Functions</a:t>
            </a:r>
            <a:endParaRPr lang="en-US" sz="1600" dirty="0"/>
          </a:p>
        </p:txBody>
      </p:sp>
      <p:sp>
        <p:nvSpPr>
          <p:cNvPr id="29" name="Text 22"/>
          <p:cNvSpPr/>
          <p:nvPr/>
        </p:nvSpPr>
        <p:spPr>
          <a:xfrm>
            <a:off x="4458970" y="1955165"/>
            <a:ext cx="1619250" cy="673100"/>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02.</a:t>
            </a:r>
            <a:endParaRPr lang="en-US" sz="1600" dirty="0"/>
          </a:p>
        </p:txBody>
      </p:sp>
      <p:sp>
        <p:nvSpPr>
          <p:cNvPr id="30" name="Text 23"/>
          <p:cNvSpPr/>
          <p:nvPr/>
        </p:nvSpPr>
        <p:spPr>
          <a:xfrm>
            <a:off x="5642610" y="218757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Data Structures</a:t>
            </a:r>
            <a:endParaRPr lang="en-US" sz="1600" dirty="0"/>
          </a:p>
        </p:txBody>
      </p:sp>
      <p:sp>
        <p:nvSpPr>
          <p:cNvPr id="31" name="Text 24"/>
          <p:cNvSpPr/>
          <p:nvPr/>
        </p:nvSpPr>
        <p:spPr>
          <a:xfrm>
            <a:off x="4458970" y="2724785"/>
            <a:ext cx="1619250" cy="673100"/>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03.</a:t>
            </a:r>
            <a:endParaRPr lang="en-US" sz="1600" dirty="0"/>
          </a:p>
        </p:txBody>
      </p:sp>
      <p:sp>
        <p:nvSpPr>
          <p:cNvPr id="32" name="Text 25"/>
          <p:cNvSpPr/>
          <p:nvPr/>
        </p:nvSpPr>
        <p:spPr>
          <a:xfrm>
            <a:off x="5642610" y="295719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Strings</a:t>
            </a:r>
            <a:endParaRPr lang="en-US" sz="1600" dirty="0"/>
          </a:p>
        </p:txBody>
      </p:sp>
      <p:sp>
        <p:nvSpPr>
          <p:cNvPr id="33" name="Text 26"/>
          <p:cNvSpPr/>
          <p:nvPr/>
        </p:nvSpPr>
        <p:spPr>
          <a:xfrm>
            <a:off x="4458970" y="3505835"/>
            <a:ext cx="1619250" cy="673100"/>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04.</a:t>
            </a:r>
            <a:endParaRPr lang="en-US" sz="1600" dirty="0"/>
          </a:p>
        </p:txBody>
      </p:sp>
      <p:sp>
        <p:nvSpPr>
          <p:cNvPr id="34" name="Text 27"/>
          <p:cNvSpPr/>
          <p:nvPr/>
        </p:nvSpPr>
        <p:spPr>
          <a:xfrm>
            <a:off x="5642610" y="373824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File Handling</a:t>
            </a:r>
            <a:endParaRPr lang="en-US" sz="1600" dirty="0"/>
          </a:p>
        </p:txBody>
      </p:sp>
      <p:sp>
        <p:nvSpPr>
          <p:cNvPr id="35" name="Text 28"/>
          <p:cNvSpPr/>
          <p:nvPr/>
        </p:nvSpPr>
        <p:spPr>
          <a:xfrm>
            <a:off x="4458970" y="4260215"/>
            <a:ext cx="1619250" cy="673100"/>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05.</a:t>
            </a:r>
            <a:endParaRPr lang="en-US" sz="1600" dirty="0"/>
          </a:p>
        </p:txBody>
      </p:sp>
      <p:sp>
        <p:nvSpPr>
          <p:cNvPr id="36" name="Text 29"/>
          <p:cNvSpPr/>
          <p:nvPr/>
        </p:nvSpPr>
        <p:spPr>
          <a:xfrm>
            <a:off x="5642610" y="449262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Mini Projects</a:t>
            </a:r>
            <a:endParaRPr lang="en-US" sz="1600" dirty="0"/>
          </a:p>
        </p:txBody>
      </p:sp>
      <p:sp>
        <p:nvSpPr>
          <p:cNvPr id="37" name="Text 30"/>
          <p:cNvSpPr/>
          <p:nvPr/>
        </p:nvSpPr>
        <p:spPr>
          <a:xfrm>
            <a:off x="4458970" y="5033645"/>
            <a:ext cx="1619250" cy="673100"/>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06.</a:t>
            </a:r>
            <a:endParaRPr lang="en-US" sz="1600" dirty="0"/>
          </a:p>
        </p:txBody>
      </p:sp>
      <p:sp>
        <p:nvSpPr>
          <p:cNvPr id="38" name="Text 31"/>
          <p:cNvSpPr/>
          <p:nvPr/>
        </p:nvSpPr>
        <p:spPr>
          <a:xfrm>
            <a:off x="5642610" y="526605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Wrap-up</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06</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Wrap-up</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41-d2nf6b98bjvh7rlj014g.png"/>
          <p:cNvPicPr>
            <a:picLocks noChangeAspect="1"/>
          </p:cNvPicPr>
          <p:nvPr/>
        </p:nvPicPr>
        <p:blipFill>
          <a:blip r:embed="rId4"/>
          <a:stretch>
            <a:fillRect/>
          </a:stretch>
        </p:blipFill>
        <p:spPr>
          <a:xfrm>
            <a:off x="4320540" y="5133340"/>
            <a:ext cx="475615" cy="932815"/>
          </a:xfrm>
          <a:prstGeom prst="rect">
            <a:avLst/>
          </a:prstGeom>
        </p:spPr>
      </p:pic>
      <p:sp>
        <p:nvSpPr>
          <p:cNvPr id="4" name="Text 0"/>
          <p:cNvSpPr/>
          <p:nvPr/>
        </p:nvSpPr>
        <p:spPr>
          <a:xfrm>
            <a:off x="732155" y="90551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Day 2 Key Takeaways</a:t>
            </a:r>
            <a:endParaRPr lang="en-US" sz="1600" dirty="0"/>
          </a:p>
        </p:txBody>
      </p:sp>
      <p:sp>
        <p:nvSpPr>
          <p:cNvPr id="5" name="Shape 1"/>
          <p:cNvSpPr/>
          <p:nvPr/>
        </p:nvSpPr>
        <p:spPr>
          <a:xfrm>
            <a:off x="4328795" y="4899025"/>
            <a:ext cx="3431540" cy="1268095"/>
          </a:xfrm>
          <a:prstGeom prst="trapezoid">
            <a:avLst>
              <a:gd name="adj" fmla="val 26039"/>
            </a:avLst>
          </a:prstGeom>
          <a:gradFill flip="none" rotWithShape="1">
            <a:gsLst>
              <a:gs pos="0">
                <a:srgbClr val="577FD2">
                  <a:alpha val="21000"/>
                </a:srgbClr>
              </a:gs>
              <a:gs pos="68000">
                <a:srgbClr val="F3F7FA">
                  <a:alpha val="0"/>
                </a:srgbClr>
              </a:gs>
              <a:gs pos="100000">
                <a:srgbClr val="F3F7FA">
                  <a:alpha val="0"/>
                </a:srgbClr>
              </a:gs>
            </a:gsLst>
            <a:lin ang="5400000" scaled="1"/>
          </a:gradFill>
          <a:ln/>
        </p:spPr>
      </p:sp>
      <p:sp>
        <p:nvSpPr>
          <p:cNvPr id="6" name="Text 2"/>
          <p:cNvSpPr/>
          <p:nvPr/>
        </p:nvSpPr>
        <p:spPr>
          <a:xfrm>
            <a:off x="4328795" y="4899025"/>
            <a:ext cx="3431540" cy="1268095"/>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2" descr="https://kimi-img.moonshot.cn/pub/slides/slides_tmpl/image/25-08-27-19:59:45-d2nf6c98bjvh7rlj0190.png"/>
          <p:cNvPicPr>
            <a:picLocks noChangeAspect="1"/>
          </p:cNvPicPr>
          <p:nvPr/>
        </p:nvPicPr>
        <p:blipFill>
          <a:blip r:embed="rId5"/>
          <a:stretch>
            <a:fillRect/>
          </a:stretch>
        </p:blipFill>
        <p:spPr>
          <a:xfrm>
            <a:off x="4589780" y="2643505"/>
            <a:ext cx="2904490" cy="3145790"/>
          </a:xfrm>
          <a:prstGeom prst="rect">
            <a:avLst/>
          </a:prstGeom>
        </p:spPr>
      </p:pic>
      <p:pic>
        <p:nvPicPr>
          <p:cNvPr id="8" name="Image 3" descr="https://kimi-img.moonshot.cn/pub/slides/slides_tmpl/image/25-08-27-19:59:42-d2nf6bh8bjvh7rlj0160.png"/>
          <p:cNvPicPr>
            <a:picLocks noChangeAspect="1"/>
          </p:cNvPicPr>
          <p:nvPr/>
        </p:nvPicPr>
        <p:blipFill>
          <a:blip r:embed="rId6">
            <a:alphaModFix amt="60000"/>
          </a:blip>
          <a:stretch>
            <a:fillRect/>
          </a:stretch>
        </p:blipFill>
        <p:spPr>
          <a:xfrm flipH="1" flipV="1">
            <a:off x="6543040" y="2043430"/>
            <a:ext cx="1456690" cy="1456690"/>
          </a:xfrm>
          <a:prstGeom prst="rect">
            <a:avLst/>
          </a:prstGeom>
        </p:spPr>
      </p:pic>
      <p:pic>
        <p:nvPicPr>
          <p:cNvPr id="9" name="Image 4" descr="https://kimi-img.moonshot.cn/pub/slides/slides_tmpl/image/25-08-27-19:59:39-d2nf6ap8bjvh7rlj0110.png"/>
          <p:cNvPicPr>
            <a:picLocks noChangeAspect="1"/>
          </p:cNvPicPr>
          <p:nvPr/>
        </p:nvPicPr>
        <p:blipFill>
          <a:blip r:embed="rId7">
            <a:alphaModFix amt="60000"/>
          </a:blip>
          <a:stretch>
            <a:fillRect/>
          </a:stretch>
        </p:blipFill>
        <p:spPr>
          <a:xfrm>
            <a:off x="4328795" y="5132070"/>
            <a:ext cx="461645" cy="462915"/>
          </a:xfrm>
          <a:prstGeom prst="rect">
            <a:avLst/>
          </a:prstGeom>
        </p:spPr>
      </p:pic>
      <p:pic>
        <p:nvPicPr>
          <p:cNvPr id="10" name="Image 5" descr="https://kimi-img.moonshot.cn/pub/slides/slides_tmpl/image/25-08-27-19:59:30-d2nf68h8bjvh7rlj00p0.png"/>
          <p:cNvPicPr>
            <a:picLocks noChangeAspect="1"/>
          </p:cNvPicPr>
          <p:nvPr/>
        </p:nvPicPr>
        <p:blipFill>
          <a:blip r:embed="rId8">
            <a:alphaModFix amt="40000"/>
          </a:blip>
          <a:stretch>
            <a:fillRect/>
          </a:stretch>
        </p:blipFill>
        <p:spPr>
          <a:xfrm rot="16200000">
            <a:off x="10665460" y="-8255"/>
            <a:ext cx="262890" cy="1170305"/>
          </a:xfrm>
          <a:prstGeom prst="rect">
            <a:avLst/>
          </a:prstGeom>
        </p:spPr>
      </p:pic>
      <p:sp>
        <p:nvSpPr>
          <p:cNvPr id="11" name="Shape 3"/>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2" name="Shape 4"/>
          <p:cNvSpPr/>
          <p:nvPr/>
        </p:nvSpPr>
        <p:spPr>
          <a:xfrm>
            <a:off x="576149" y="498250"/>
            <a:ext cx="209306" cy="42231"/>
          </a:xfrm>
          <a:prstGeom prst="rect">
            <a:avLst/>
          </a:prstGeom>
          <a:solidFill>
            <a:srgbClr val="92ABDF"/>
          </a:solidFill>
          <a:ln w="12700">
            <a:solidFill>
              <a:srgbClr val="92ABDF"/>
            </a:solidFill>
            <a:prstDash val="solid"/>
          </a:ln>
        </p:spPr>
      </p:sp>
      <p:sp>
        <p:nvSpPr>
          <p:cNvPr id="13" name="Text 5"/>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6"/>
          <p:cNvSpPr/>
          <p:nvPr/>
        </p:nvSpPr>
        <p:spPr>
          <a:xfrm>
            <a:off x="576149" y="595224"/>
            <a:ext cx="209306" cy="42231"/>
          </a:xfrm>
          <a:prstGeom prst="rect">
            <a:avLst/>
          </a:prstGeom>
          <a:solidFill>
            <a:srgbClr val="92ABDF"/>
          </a:solidFill>
          <a:ln w="12700">
            <a:solidFill>
              <a:srgbClr val="92ABDF"/>
            </a:solidFill>
            <a:prstDash val="solid"/>
          </a:ln>
        </p:spPr>
      </p:sp>
      <p:sp>
        <p:nvSpPr>
          <p:cNvPr id="15" name="Text 7"/>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8"/>
          <p:cNvSpPr/>
          <p:nvPr/>
        </p:nvSpPr>
        <p:spPr>
          <a:xfrm>
            <a:off x="576149" y="692198"/>
            <a:ext cx="209306" cy="42231"/>
          </a:xfrm>
          <a:prstGeom prst="rect">
            <a:avLst/>
          </a:prstGeom>
          <a:solidFill>
            <a:srgbClr val="92ABDF"/>
          </a:solidFill>
          <a:ln w="12700">
            <a:solidFill>
              <a:srgbClr val="92ABDF"/>
            </a:solidFill>
            <a:prstDash val="solid"/>
          </a:ln>
        </p:spPr>
      </p:sp>
      <p:sp>
        <p:nvSpPr>
          <p:cNvPr id="17" name="Text 9"/>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0"/>
          <p:cNvSpPr/>
          <p:nvPr/>
        </p:nvSpPr>
        <p:spPr>
          <a:xfrm>
            <a:off x="531399" y="6143377"/>
            <a:ext cx="209306" cy="42231"/>
          </a:xfrm>
          <a:prstGeom prst="rect">
            <a:avLst/>
          </a:prstGeom>
          <a:solidFill>
            <a:srgbClr val="92ABDF"/>
          </a:solidFill>
          <a:ln w="19050">
            <a:solidFill>
              <a:srgbClr val="92ABDF"/>
            </a:solidFill>
            <a:prstDash val="solid"/>
          </a:ln>
        </p:spPr>
      </p:sp>
      <p:sp>
        <p:nvSpPr>
          <p:cNvPr id="19" name="Text 11"/>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2"/>
          <p:cNvSpPr/>
          <p:nvPr/>
        </p:nvSpPr>
        <p:spPr>
          <a:xfrm>
            <a:off x="531399" y="6240351"/>
            <a:ext cx="209306" cy="42231"/>
          </a:xfrm>
          <a:prstGeom prst="rect">
            <a:avLst/>
          </a:prstGeom>
          <a:solidFill>
            <a:srgbClr val="92ABDF"/>
          </a:solidFill>
          <a:ln w="19050">
            <a:solidFill>
              <a:srgbClr val="92ABDF"/>
            </a:solidFill>
            <a:prstDash val="solid"/>
          </a:ln>
        </p:spPr>
      </p:sp>
      <p:sp>
        <p:nvSpPr>
          <p:cNvPr id="21" name="Text 13"/>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4"/>
          <p:cNvSpPr/>
          <p:nvPr/>
        </p:nvSpPr>
        <p:spPr>
          <a:xfrm>
            <a:off x="531399" y="6337325"/>
            <a:ext cx="209306" cy="42231"/>
          </a:xfrm>
          <a:prstGeom prst="rect">
            <a:avLst/>
          </a:prstGeom>
          <a:solidFill>
            <a:srgbClr val="92ABDF"/>
          </a:solidFill>
          <a:ln w="19050">
            <a:solidFill>
              <a:srgbClr val="92ABDF"/>
            </a:solidFill>
            <a:prstDash val="solid"/>
          </a:ln>
        </p:spPr>
      </p:sp>
      <p:sp>
        <p:nvSpPr>
          <p:cNvPr id="23" name="Text 15"/>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4" name="Text 16"/>
          <p:cNvSpPr/>
          <p:nvPr/>
        </p:nvSpPr>
        <p:spPr>
          <a:xfrm>
            <a:off x="732155" y="2329180"/>
            <a:ext cx="3596640" cy="699770"/>
          </a:xfrm>
          <a:prstGeom prst="rect">
            <a:avLst/>
          </a:prstGeom>
          <a:noFill/>
          <a:ln/>
        </p:spPr>
        <p:txBody>
          <a:bodyPr wrap="square" lIns="0" tIns="0" rIns="0" bIns="0" rtlCol="0" anchor="ctr"/>
          <a:lstStyle/>
          <a:p>
            <a:pPr>
              <a:lnSpc>
                <a:spcPct val="100000"/>
              </a:lnSpc>
            </a:pPr>
            <a:r>
              <a:rPr lang="en-US" sz="2000" dirty="0">
                <a:solidFill>
                  <a:srgbClr val="577FD2"/>
                </a:solidFill>
                <a:latin typeface="MiSans" pitchFamily="34" charset="0"/>
                <a:ea typeface="MiSans" pitchFamily="34" charset="-122"/>
                <a:cs typeface="MiSans" pitchFamily="34" charset="-120"/>
              </a:rPr>
              <a:t>Summary of Day 2</a:t>
            </a:r>
            <a:endParaRPr lang="en-US" sz="1600" dirty="0"/>
          </a:p>
        </p:txBody>
      </p:sp>
      <p:sp>
        <p:nvSpPr>
          <p:cNvPr id="25" name="Text 17"/>
          <p:cNvSpPr/>
          <p:nvPr/>
        </p:nvSpPr>
        <p:spPr>
          <a:xfrm>
            <a:off x="732155" y="3028950"/>
            <a:ext cx="3596640" cy="296291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Today, we learned about functions, data structures, strings, and file handling. Functions help organize code, data structures choose the right container, strings are feature-rich, and files make data persist.</a:t>
            </a:r>
            <a:endParaRPr lang="en-US" sz="1600" dirty="0"/>
          </a:p>
        </p:txBody>
      </p:sp>
      <p:sp>
        <p:nvSpPr>
          <p:cNvPr id="26" name="Text 18"/>
          <p:cNvSpPr/>
          <p:nvPr/>
        </p:nvSpPr>
        <p:spPr>
          <a:xfrm>
            <a:off x="7999730" y="2329815"/>
            <a:ext cx="3806190" cy="657225"/>
          </a:xfrm>
          <a:prstGeom prst="rect">
            <a:avLst/>
          </a:prstGeom>
          <a:noFill/>
          <a:ln/>
        </p:spPr>
        <p:txBody>
          <a:bodyPr wrap="square" lIns="0" tIns="0" rIns="0" bIns="0" rtlCol="0" anchor="ctr"/>
          <a:lstStyle/>
          <a:p>
            <a:pPr>
              <a:lnSpc>
                <a:spcPct val="100000"/>
              </a:lnSpc>
            </a:pPr>
            <a:r>
              <a:rPr lang="en-US" sz="2000" dirty="0">
                <a:solidFill>
                  <a:srgbClr val="577FD2"/>
                </a:solidFill>
                <a:latin typeface="MiSans" pitchFamily="34" charset="0"/>
                <a:ea typeface="MiSans" pitchFamily="34" charset="-122"/>
                <a:cs typeface="MiSans" pitchFamily="34" charset="-120"/>
              </a:rPr>
              <a:t>Best Practices</a:t>
            </a:r>
            <a:endParaRPr lang="en-US" sz="1600" dirty="0"/>
          </a:p>
        </p:txBody>
      </p:sp>
      <p:sp>
        <p:nvSpPr>
          <p:cNvPr id="27" name="Text 19"/>
          <p:cNvSpPr/>
          <p:nvPr/>
        </p:nvSpPr>
        <p:spPr>
          <a:xfrm>
            <a:off x="7999730" y="3023870"/>
            <a:ext cx="3596640" cy="276542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Test small code snippets, comment liberally, and keep related functions and files organized. These practices ensure code readability and maintainability.</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13335" y="2862580"/>
            <a:ext cx="7389495" cy="2708275"/>
          </a:xfrm>
          <a:prstGeom prst="rect">
            <a:avLst/>
          </a:prstGeom>
          <a:gradFill flip="none" rotWithShape="1">
            <a:gsLst>
              <a:gs pos="0">
                <a:srgbClr val="2F5BEE">
                  <a:alpha val="13000"/>
                </a:srgbClr>
              </a:gs>
              <a:gs pos="13000">
                <a:srgbClr val="2F5BEE">
                  <a:alpha val="13000"/>
                </a:srgbClr>
              </a:gs>
              <a:gs pos="57000">
                <a:srgbClr val="2F5BEE">
                  <a:alpha val="0"/>
                </a:srgbClr>
              </a:gs>
              <a:gs pos="100000">
                <a:srgbClr val="2F5BEE">
                  <a:alpha val="0"/>
                </a:srgbClr>
              </a:gs>
            </a:gsLst>
            <a:lin ang="0" scaled="1"/>
          </a:gradFill>
          <a:ln/>
        </p:spPr>
      </p:sp>
      <p:sp>
        <p:nvSpPr>
          <p:cNvPr id="4" name="Text 1"/>
          <p:cNvSpPr/>
          <p:nvPr/>
        </p:nvSpPr>
        <p:spPr>
          <a:xfrm>
            <a:off x="-13335" y="2862580"/>
            <a:ext cx="7389495" cy="2708275"/>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9:42-d2nf6bh8bjvh7rlj0170.png"/>
          <p:cNvPicPr>
            <a:picLocks noChangeAspect="1"/>
          </p:cNvPicPr>
          <p:nvPr/>
        </p:nvPicPr>
        <p:blipFill>
          <a:blip r:embed="rId4"/>
          <a:stretch>
            <a:fillRect/>
          </a:stretch>
        </p:blipFill>
        <p:spPr>
          <a:xfrm>
            <a:off x="6833870" y="1052195"/>
            <a:ext cx="5708015" cy="5187950"/>
          </a:xfrm>
          <a:prstGeom prst="rect">
            <a:avLst/>
          </a:prstGeom>
        </p:spPr>
      </p:pic>
      <p:sp>
        <p:nvSpPr>
          <p:cNvPr id="6" name="Text 2"/>
          <p:cNvSpPr/>
          <p:nvPr/>
        </p:nvSpPr>
        <p:spPr>
          <a:xfrm>
            <a:off x="958850" y="1575435"/>
            <a:ext cx="813752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Tomorrow Preview OOP</a:t>
            </a:r>
            <a:endParaRPr lang="en-US" sz="1600" dirty="0"/>
          </a:p>
        </p:txBody>
      </p:sp>
      <p:sp>
        <p:nvSpPr>
          <p:cNvPr id="7"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8"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0"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2"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4"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6"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18"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2" descr="https://kimi-img.moonshot.cn/pub/slides/slides_tmpl/image/25-08-27-19:59:30-d2nf68h8bjvh7rlj00pg.png"/>
          <p:cNvPicPr>
            <a:picLocks noChangeAspect="1"/>
          </p:cNvPicPr>
          <p:nvPr/>
        </p:nvPicPr>
        <p:blipFill>
          <a:blip r:embed="rId5">
            <a:alphaModFix amt="40000"/>
          </a:blip>
          <a:stretch>
            <a:fillRect/>
          </a:stretch>
        </p:blipFill>
        <p:spPr>
          <a:xfrm flipV="1">
            <a:off x="10751820" y="428625"/>
            <a:ext cx="762000" cy="76200"/>
          </a:xfrm>
          <a:prstGeom prst="rect">
            <a:avLst/>
          </a:prstGeom>
        </p:spPr>
      </p:pic>
      <p:pic>
        <p:nvPicPr>
          <p:cNvPr id="20" name="Image 3" descr="https://kimi-img.moonshot.cn/pub/slides/slides_tmpl/image/25-08-27-19:59:30-d2nf68h8bjvh7rlj00pg.png"/>
          <p:cNvPicPr>
            <a:picLocks noChangeAspect="1"/>
          </p:cNvPicPr>
          <p:nvPr/>
        </p:nvPicPr>
        <p:blipFill>
          <a:blip r:embed="rId5">
            <a:alphaModFix amt="40000"/>
          </a:blip>
          <a:stretch>
            <a:fillRect/>
          </a:stretch>
        </p:blipFill>
        <p:spPr>
          <a:xfrm flipV="1">
            <a:off x="10751820" y="559435"/>
            <a:ext cx="762000" cy="76200"/>
          </a:xfrm>
          <a:prstGeom prst="rect">
            <a:avLst/>
          </a:prstGeom>
        </p:spPr>
      </p:pic>
      <p:sp>
        <p:nvSpPr>
          <p:cNvPr id="21" name="Shape 15"/>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22" name="Text 16"/>
          <p:cNvSpPr/>
          <p:nvPr/>
        </p:nvSpPr>
        <p:spPr>
          <a:xfrm>
            <a:off x="959485" y="3251200"/>
            <a:ext cx="5620385" cy="46101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Preview of Day 3</a:t>
            </a:r>
            <a:endParaRPr lang="en-US" sz="1600" dirty="0"/>
          </a:p>
        </p:txBody>
      </p:sp>
      <p:sp>
        <p:nvSpPr>
          <p:cNvPr id="23" name="Text 17"/>
          <p:cNvSpPr/>
          <p:nvPr/>
        </p:nvSpPr>
        <p:spPr>
          <a:xfrm>
            <a:off x="958850" y="3712845"/>
            <a:ext cx="5621020" cy="173609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Tomorrow, we’ll dive into Object-Oriented Programming (OOP), explore standard libraries like random and datetime, and work on bigger mini-projects. Come prepared to level up your Python skills!</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2-d2nf6e18bjvh7rlj01lg.png"/>
          <p:cNvPicPr>
            <a:picLocks noChangeAspect="1"/>
          </p:cNvPicPr>
          <p:nvPr/>
        </p:nvPicPr>
        <p:blipFill>
          <a:blip r:embed="rId3"/>
          <a:stretch>
            <a:fillRect/>
          </a:stretch>
        </p:blipFill>
        <p:spPr>
          <a:xfrm>
            <a:off x="0" y="2540"/>
            <a:ext cx="12192000" cy="6855460"/>
          </a:xfrm>
          <a:prstGeom prst="rect">
            <a:avLst/>
          </a:prstGeom>
        </p:spPr>
      </p:pic>
      <p:sp>
        <p:nvSpPr>
          <p:cNvPr id="3" name="Shape 0"/>
          <p:cNvSpPr/>
          <p:nvPr/>
        </p:nvSpPr>
        <p:spPr>
          <a:xfrm>
            <a:off x="419100" y="2726690"/>
            <a:ext cx="7735570" cy="1471930"/>
          </a:xfrm>
          <a:prstGeom prst="rect">
            <a:avLst/>
          </a:prstGeom>
          <a:gradFill flip="none" rotWithShape="1">
            <a:gsLst>
              <a:gs pos="0">
                <a:srgbClr val="FFFFFF">
                  <a:alpha val="46000"/>
                </a:srgbClr>
              </a:gs>
              <a:gs pos="30000">
                <a:srgbClr val="F9FBFD">
                  <a:alpha val="69000"/>
                </a:srgbClr>
              </a:gs>
              <a:gs pos="82000">
                <a:srgbClr val="FFFFFF">
                  <a:alpha val="0"/>
                </a:srgbClr>
              </a:gs>
              <a:gs pos="100000">
                <a:srgbClr val="FFFFFF">
                  <a:alpha val="0"/>
                </a:srgbClr>
              </a:gs>
            </a:gsLst>
            <a:lin ang="0" scaled="1"/>
          </a:gradFill>
          <a:ln/>
        </p:spPr>
      </p:sp>
      <p:sp>
        <p:nvSpPr>
          <p:cNvPr id="4" name="Text 1"/>
          <p:cNvSpPr/>
          <p:nvPr/>
        </p:nvSpPr>
        <p:spPr>
          <a:xfrm>
            <a:off x="419100" y="2726690"/>
            <a:ext cx="7735570" cy="14719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732359" y="810670"/>
            <a:ext cx="209306" cy="42231"/>
          </a:xfrm>
          <a:prstGeom prst="rect">
            <a:avLst/>
          </a:prstGeom>
          <a:solidFill>
            <a:srgbClr val="808080"/>
          </a:solidFill>
          <a:ln w="19050">
            <a:solidFill>
              <a:srgbClr val="808080"/>
            </a:solidFill>
            <a:prstDash val="solid"/>
          </a:ln>
        </p:spPr>
      </p:sp>
      <p:sp>
        <p:nvSpPr>
          <p:cNvPr id="6" name="Text 3"/>
          <p:cNvSpPr/>
          <p:nvPr/>
        </p:nvSpPr>
        <p:spPr>
          <a:xfrm>
            <a:off x="732359" y="81067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732359" y="907644"/>
            <a:ext cx="209306" cy="42231"/>
          </a:xfrm>
          <a:prstGeom prst="rect">
            <a:avLst/>
          </a:prstGeom>
          <a:solidFill>
            <a:srgbClr val="808080"/>
          </a:solidFill>
          <a:ln w="19050">
            <a:solidFill>
              <a:srgbClr val="808080"/>
            </a:solidFill>
            <a:prstDash val="solid"/>
          </a:ln>
        </p:spPr>
      </p:sp>
      <p:sp>
        <p:nvSpPr>
          <p:cNvPr id="8" name="Text 5"/>
          <p:cNvSpPr/>
          <p:nvPr/>
        </p:nvSpPr>
        <p:spPr>
          <a:xfrm>
            <a:off x="732359" y="90764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732359" y="1004618"/>
            <a:ext cx="209306" cy="42231"/>
          </a:xfrm>
          <a:prstGeom prst="rect">
            <a:avLst/>
          </a:prstGeom>
          <a:solidFill>
            <a:srgbClr val="808080"/>
          </a:solidFill>
          <a:ln w="19050">
            <a:solidFill>
              <a:srgbClr val="808080"/>
            </a:solidFill>
            <a:prstDash val="solid"/>
          </a:ln>
        </p:spPr>
      </p:sp>
      <p:sp>
        <p:nvSpPr>
          <p:cNvPr id="10" name="Text 7"/>
          <p:cNvSpPr/>
          <p:nvPr/>
        </p:nvSpPr>
        <p:spPr>
          <a:xfrm>
            <a:off x="732359" y="1004618"/>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665460" y="330200"/>
            <a:ext cx="262890" cy="1170305"/>
          </a:xfrm>
          <a:prstGeom prst="rect">
            <a:avLst/>
          </a:prstGeom>
        </p:spPr>
      </p:pic>
      <p:sp>
        <p:nvSpPr>
          <p:cNvPr id="12" name="Shape 8"/>
          <p:cNvSpPr/>
          <p:nvPr/>
        </p:nvSpPr>
        <p:spPr>
          <a:xfrm>
            <a:off x="626745" y="5819775"/>
            <a:ext cx="4345305" cy="331470"/>
          </a:xfrm>
          <a:prstGeom prst="rect">
            <a:avLst/>
          </a:prstGeom>
          <a:solidFill>
            <a:srgbClr val="000000">
              <a:alpha val="0"/>
            </a:srgbClr>
          </a:solidFill>
          <a:ln/>
        </p:spPr>
      </p:sp>
      <p:sp>
        <p:nvSpPr>
          <p:cNvPr id="13" name="Text 9"/>
          <p:cNvSpPr/>
          <p:nvPr/>
        </p:nvSpPr>
        <p:spPr>
          <a:xfrm>
            <a:off x="626745" y="5819775"/>
            <a:ext cx="4345305" cy="331470"/>
          </a:xfrm>
          <a:prstGeom prst="rect">
            <a:avLst/>
          </a:prstGeom>
          <a:noFill/>
          <a:ln/>
        </p:spPr>
        <p:txBody>
          <a:bodyPr wrap="square" lIns="45720" tIns="91440" rIns="91440" bIns="45720" rtlCol="0" anchor="t"/>
          <a:lstStyle/>
          <a:p>
            <a:pPr>
              <a:lnSpc>
                <a:spcPct val="9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sp>
        <p:nvSpPr>
          <p:cNvPr id="14" name="Text 10"/>
          <p:cNvSpPr/>
          <p:nvPr/>
        </p:nvSpPr>
        <p:spPr>
          <a:xfrm>
            <a:off x="7211695" y="5819775"/>
            <a:ext cx="4448810"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sp>
        <p:nvSpPr>
          <p:cNvPr id="15" name="Shape 11"/>
          <p:cNvSpPr/>
          <p:nvPr/>
        </p:nvSpPr>
        <p:spPr>
          <a:xfrm>
            <a:off x="5099607" y="5982681"/>
            <a:ext cx="2063750" cy="0"/>
          </a:xfrm>
          <a:prstGeom prst="straightConnector1">
            <a:avLst/>
          </a:prstGeom>
          <a:noFill/>
          <a:ln w="9525">
            <a:solidFill>
              <a:srgbClr val="000000">
                <a:alpha val="21961"/>
              </a:srgbClr>
            </a:solidFill>
            <a:prstDash val="solid"/>
            <a:headEnd type="none"/>
            <a:tailEnd type="none"/>
          </a:ln>
        </p:spPr>
      </p:sp>
      <p:sp>
        <p:nvSpPr>
          <p:cNvPr id="16" name="Shape 12"/>
          <p:cNvSpPr/>
          <p:nvPr/>
        </p:nvSpPr>
        <p:spPr>
          <a:xfrm>
            <a:off x="626745" y="3064510"/>
            <a:ext cx="11033760" cy="893445"/>
          </a:xfrm>
          <a:prstGeom prst="rect">
            <a:avLst/>
          </a:prstGeom>
          <a:solidFill>
            <a:srgbClr val="000000">
              <a:alpha val="0"/>
            </a:srgbClr>
          </a:solidFill>
          <a:ln/>
        </p:spPr>
      </p:sp>
      <p:sp>
        <p:nvSpPr>
          <p:cNvPr id="17" name="Text 13"/>
          <p:cNvSpPr/>
          <p:nvPr/>
        </p:nvSpPr>
        <p:spPr>
          <a:xfrm>
            <a:off x="626745" y="3064510"/>
            <a:ext cx="11033760" cy="893445"/>
          </a:xfrm>
          <a:prstGeom prst="rect">
            <a:avLst/>
          </a:prstGeom>
          <a:noFill/>
          <a:ln/>
        </p:spPr>
        <p:txBody>
          <a:bodyPr wrap="square" lIns="45720" tIns="91440" rIns="91440" bIns="45720" rtlCol="0" anchor="b"/>
          <a:lstStyle/>
          <a:p>
            <a:pPr>
              <a:lnSpc>
                <a:spcPct val="130000"/>
              </a:lnSpc>
            </a:pPr>
            <a:r>
              <a:rPr lang="en-US" sz="5400"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01</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Functions</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0-d2nf6dh8bjvh7rlj01hg.png"/>
          <p:cNvPicPr>
            <a:picLocks noChangeAspect="1"/>
          </p:cNvPicPr>
          <p:nvPr/>
        </p:nvPicPr>
        <p:blipFill>
          <a:blip r:embed="rId3"/>
          <a:stretch>
            <a:fillRect/>
          </a:stretch>
        </p:blipFill>
        <p:spPr>
          <a:xfrm>
            <a:off x="0" y="0"/>
            <a:ext cx="12186920" cy="6858000"/>
          </a:xfrm>
          <a:prstGeom prst="rect">
            <a:avLst/>
          </a:prstGeom>
        </p:spPr>
      </p:pic>
      <p:pic>
        <p:nvPicPr>
          <p:cNvPr id="3" name="Image 1" descr="https://kimi-img.moonshot.cn/pub/slides/slides_tmpl/image/25-08-27-19:59:51-d2nf6dp8bjvh7rlj01jg.png"/>
          <p:cNvPicPr>
            <a:picLocks noChangeAspect="1"/>
          </p:cNvPicPr>
          <p:nvPr/>
        </p:nvPicPr>
        <p:blipFill>
          <a:blip r:embed="rId4"/>
          <a:stretch>
            <a:fillRect/>
          </a:stretch>
        </p:blipFill>
        <p:spPr>
          <a:xfrm>
            <a:off x="-398780" y="-5142865"/>
            <a:ext cx="13035915" cy="8114665"/>
          </a:xfrm>
          <a:prstGeom prst="rect">
            <a:avLst/>
          </a:prstGeom>
        </p:spPr>
      </p:pic>
      <p:pic>
        <p:nvPicPr>
          <p:cNvPr id="4" name="Image 2" descr="https://kimi-img.moonshot.cn/pub/slides/slides_tmpl/image/25-08-27-19:59:49-d2nf6d98bjvh7rlj01g0.png"/>
          <p:cNvPicPr>
            <a:picLocks noChangeAspect="1"/>
          </p:cNvPicPr>
          <p:nvPr/>
        </p:nvPicPr>
        <p:blipFill>
          <a:blip r:embed="rId5"/>
          <a:stretch>
            <a:fillRect/>
          </a:stretch>
        </p:blipFill>
        <p:spPr>
          <a:xfrm>
            <a:off x="1904365" y="1880870"/>
            <a:ext cx="779145" cy="790575"/>
          </a:xfrm>
          <a:prstGeom prst="rect">
            <a:avLst/>
          </a:prstGeom>
        </p:spPr>
      </p:pic>
      <p:pic>
        <p:nvPicPr>
          <p:cNvPr id="5" name="Image 3" descr="https://kimi-img.moonshot.cn/pub/slides/slides_tmpl/image/25-08-27-19:59:49-d2nf6d98bjvh7rlj01g0.png"/>
          <p:cNvPicPr>
            <a:picLocks noChangeAspect="1"/>
          </p:cNvPicPr>
          <p:nvPr/>
        </p:nvPicPr>
        <p:blipFill>
          <a:blip r:embed="rId5"/>
          <a:stretch>
            <a:fillRect/>
          </a:stretch>
        </p:blipFill>
        <p:spPr>
          <a:xfrm>
            <a:off x="5682615" y="2307590"/>
            <a:ext cx="779145" cy="790575"/>
          </a:xfrm>
          <a:prstGeom prst="rect">
            <a:avLst/>
          </a:prstGeom>
        </p:spPr>
      </p:pic>
      <p:pic>
        <p:nvPicPr>
          <p:cNvPr id="6" name="Image 4" descr="https://kimi-img.moonshot.cn/pub/slides/slides_tmpl/image/25-08-27-19:59:49-d2nf6d98bjvh7rlj01g0.png"/>
          <p:cNvPicPr>
            <a:picLocks noChangeAspect="1"/>
          </p:cNvPicPr>
          <p:nvPr/>
        </p:nvPicPr>
        <p:blipFill>
          <a:blip r:embed="rId5"/>
          <a:stretch>
            <a:fillRect/>
          </a:stretch>
        </p:blipFill>
        <p:spPr>
          <a:xfrm>
            <a:off x="9499600" y="1881505"/>
            <a:ext cx="779145" cy="790575"/>
          </a:xfrm>
          <a:prstGeom prst="rect">
            <a:avLst/>
          </a:prstGeom>
        </p:spPr>
      </p:pic>
      <p:sp>
        <p:nvSpPr>
          <p:cNvPr id="7" name="Text 0"/>
          <p:cNvSpPr/>
          <p:nvPr/>
        </p:nvSpPr>
        <p:spPr>
          <a:xfrm>
            <a:off x="856298" y="657860"/>
            <a:ext cx="1047940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Functions Reuse &amp; Return</a:t>
            </a:r>
            <a:endParaRPr lang="en-US" sz="1600" dirty="0"/>
          </a:p>
        </p:txBody>
      </p:sp>
      <p:sp>
        <p:nvSpPr>
          <p:cNvPr id="8" name="Text 1"/>
          <p:cNvSpPr/>
          <p:nvPr/>
        </p:nvSpPr>
        <p:spPr>
          <a:xfrm>
            <a:off x="1948180" y="200787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9" name="Text 2"/>
          <p:cNvSpPr/>
          <p:nvPr/>
        </p:nvSpPr>
        <p:spPr>
          <a:xfrm>
            <a:off x="866775" y="283019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What is a Function?</a:t>
            </a:r>
            <a:endParaRPr lang="en-US" sz="1600" dirty="0"/>
          </a:p>
        </p:txBody>
      </p:sp>
      <p:sp>
        <p:nvSpPr>
          <p:cNvPr id="10" name="Text 3"/>
          <p:cNvSpPr/>
          <p:nvPr/>
        </p:nvSpPr>
        <p:spPr>
          <a:xfrm>
            <a:off x="866775" y="3543935"/>
            <a:ext cx="2853055" cy="27190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A function is a block of code designed to perform a specific task. It can take parameters as input and return a value. Functions help organize code, making it reusable and modular. For example, a function to add two numbers can be reused multiple times without rewriting the code.</a:t>
            </a:r>
            <a:endParaRPr lang="en-US" sz="1600" dirty="0"/>
          </a:p>
        </p:txBody>
      </p:sp>
      <p:sp>
        <p:nvSpPr>
          <p:cNvPr id="11" name="Text 4"/>
          <p:cNvSpPr/>
          <p:nvPr/>
        </p:nvSpPr>
        <p:spPr>
          <a:xfrm>
            <a:off x="5726430" y="243459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2" name="Text 5"/>
          <p:cNvSpPr/>
          <p:nvPr/>
        </p:nvSpPr>
        <p:spPr>
          <a:xfrm>
            <a:off x="4655820" y="324802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Local vs Global Scope</a:t>
            </a:r>
            <a:endParaRPr lang="en-US" sz="1600" dirty="0"/>
          </a:p>
        </p:txBody>
      </p:sp>
      <p:sp>
        <p:nvSpPr>
          <p:cNvPr id="13" name="Text 6"/>
          <p:cNvSpPr/>
          <p:nvPr/>
        </p:nvSpPr>
        <p:spPr>
          <a:xfrm>
            <a:off x="4655820" y="3961765"/>
            <a:ext cx="2853055" cy="27190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Variables defined inside a function have local scope, meaning they are only accessible within that function. Global variables, defined outside functions, can be accessed throughout the script. Understanding scope is crucial to avoid unintended variable sharing and ensure code reliability.</a:t>
            </a:r>
            <a:endParaRPr lang="en-US" sz="1600" dirty="0"/>
          </a:p>
        </p:txBody>
      </p:sp>
      <p:sp>
        <p:nvSpPr>
          <p:cNvPr id="14" name="Text 7"/>
          <p:cNvSpPr/>
          <p:nvPr/>
        </p:nvSpPr>
        <p:spPr>
          <a:xfrm>
            <a:off x="9527540" y="200850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5" name="Text 8"/>
          <p:cNvSpPr/>
          <p:nvPr/>
        </p:nvSpPr>
        <p:spPr>
          <a:xfrm>
            <a:off x="8444865" y="280987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Example Function</a:t>
            </a:r>
            <a:endParaRPr lang="en-US" sz="1600" dirty="0"/>
          </a:p>
        </p:txBody>
      </p:sp>
      <p:sp>
        <p:nvSpPr>
          <p:cNvPr id="16" name="Text 9"/>
          <p:cNvSpPr/>
          <p:nvPr/>
        </p:nvSpPr>
        <p:spPr>
          <a:xfrm>
            <a:off x="8444865" y="3523615"/>
            <a:ext cx="2853055" cy="271843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Here’s a simple function example: def greet(name): print(f'Hello, {name}!'). This function takes a name as input and prints a greeting. Functions can also return values, like def add(a, b): return a + b, which returns the sum of two numbers.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880110" y="1675765"/>
            <a:ext cx="4953000" cy="4413250"/>
          </a:xfrm>
          <a:prstGeom prst="roundRect">
            <a:avLst>
              <a:gd name="adj" fmla="val 7194"/>
            </a:avLst>
          </a:prstGeom>
          <a:gradFill flip="none" rotWithShape="1">
            <a:gsLst>
              <a:gs pos="0">
                <a:srgbClr val="FFFFFF">
                  <a:alpha val="86000"/>
                </a:srgbClr>
              </a:gs>
              <a:gs pos="56000">
                <a:srgbClr val="EAEEF4">
                  <a:alpha val="0"/>
                </a:srgbClr>
              </a:gs>
              <a:gs pos="100000">
                <a:srgbClr val="EAEEF4">
                  <a:alpha val="0"/>
                </a:srgbClr>
              </a:gs>
            </a:gsLst>
            <a:path path="circle">
              <a:fillToRect l="100000" t="100000"/>
            </a:path>
            <a:tileRect r="-100000" b="-100000"/>
          </a:gradFill>
          <a:ln/>
        </p:spPr>
      </p:sp>
      <p:sp>
        <p:nvSpPr>
          <p:cNvPr id="4" name="Text 1"/>
          <p:cNvSpPr/>
          <p:nvPr/>
        </p:nvSpPr>
        <p:spPr>
          <a:xfrm>
            <a:off x="880110" y="1675765"/>
            <a:ext cx="4953000" cy="441325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357620" y="1675765"/>
            <a:ext cx="4953000" cy="4413250"/>
          </a:xfrm>
          <a:prstGeom prst="roundRect">
            <a:avLst>
              <a:gd name="adj" fmla="val 7194"/>
            </a:avLst>
          </a:prstGeom>
          <a:gradFill flip="none" rotWithShape="1">
            <a:gsLst>
              <a:gs pos="0">
                <a:srgbClr val="FFFFFF">
                  <a:alpha val="86000"/>
                </a:srgbClr>
              </a:gs>
              <a:gs pos="46000">
                <a:srgbClr val="EAEEF4">
                  <a:alpha val="0"/>
                </a:srgbClr>
              </a:gs>
              <a:gs pos="100000">
                <a:srgbClr val="EAEEF4">
                  <a:alpha val="0"/>
                </a:srgbClr>
              </a:gs>
            </a:gsLst>
            <a:path path="circle">
              <a:fillToRect l="100000" t="100000"/>
            </a:path>
            <a:tileRect r="-100000" b="-100000"/>
          </a:gradFill>
          <a:ln/>
        </p:spPr>
      </p:sp>
      <p:sp>
        <p:nvSpPr>
          <p:cNvPr id="6" name="Text 3"/>
          <p:cNvSpPr/>
          <p:nvPr/>
        </p:nvSpPr>
        <p:spPr>
          <a:xfrm>
            <a:off x="6357620" y="1675765"/>
            <a:ext cx="4953000" cy="441325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876300" y="2032000"/>
            <a:ext cx="4953000" cy="4300855"/>
          </a:xfrm>
          <a:prstGeom prst="roundRect">
            <a:avLst>
              <a:gd name="adj" fmla="val 7194"/>
            </a:avLst>
          </a:prstGeom>
          <a:gradFill flip="none" rotWithShape="1">
            <a:gsLst>
              <a:gs pos="0">
                <a:srgbClr val="2F5BEE">
                  <a:alpha val="17000"/>
                </a:srgbClr>
              </a:gs>
              <a:gs pos="56000">
                <a:srgbClr val="EAEEF4">
                  <a:alpha val="0"/>
                </a:srgbClr>
              </a:gs>
              <a:gs pos="100000">
                <a:srgbClr val="EAEEF4">
                  <a:alpha val="0"/>
                </a:srgbClr>
              </a:gs>
            </a:gsLst>
            <a:lin ang="5400000" scaled="1"/>
          </a:gradFill>
          <a:ln/>
        </p:spPr>
      </p:sp>
      <p:sp>
        <p:nvSpPr>
          <p:cNvPr id="8" name="Text 5"/>
          <p:cNvSpPr/>
          <p:nvPr/>
        </p:nvSpPr>
        <p:spPr>
          <a:xfrm>
            <a:off x="876300" y="2032000"/>
            <a:ext cx="4953000" cy="430085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353810" y="2032000"/>
            <a:ext cx="4953000" cy="4300855"/>
          </a:xfrm>
          <a:prstGeom prst="roundRect">
            <a:avLst>
              <a:gd name="adj" fmla="val 7194"/>
            </a:avLst>
          </a:prstGeom>
          <a:gradFill flip="none" rotWithShape="1">
            <a:gsLst>
              <a:gs pos="0">
                <a:srgbClr val="2F5BEE">
                  <a:alpha val="17000"/>
                </a:srgbClr>
              </a:gs>
              <a:gs pos="46000">
                <a:srgbClr val="EAEEF4">
                  <a:alpha val="0"/>
                </a:srgbClr>
              </a:gs>
              <a:gs pos="100000">
                <a:srgbClr val="EAEEF4">
                  <a:alpha val="0"/>
                </a:srgbClr>
              </a:gs>
            </a:gsLst>
            <a:lin ang="5400000" scaled="1"/>
          </a:gradFill>
          <a:ln/>
        </p:spPr>
      </p:sp>
      <p:sp>
        <p:nvSpPr>
          <p:cNvPr id="10" name="Text 7"/>
          <p:cNvSpPr/>
          <p:nvPr/>
        </p:nvSpPr>
        <p:spPr>
          <a:xfrm>
            <a:off x="6353810" y="2032000"/>
            <a:ext cx="4953000" cy="43008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732155" y="753110"/>
            <a:ext cx="1064958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Hands-On Function Drills</a:t>
            </a:r>
            <a:endParaRPr lang="en-US" sz="1600" dirty="0"/>
          </a:p>
        </p:txBody>
      </p:sp>
      <p:pic>
        <p:nvPicPr>
          <p:cNvPr id="12"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665460" y="-8255"/>
            <a:ext cx="262890" cy="1170305"/>
          </a:xfrm>
          <a:prstGeom prst="rect">
            <a:avLst/>
          </a:prstGeom>
        </p:spPr>
      </p:pic>
      <p:sp>
        <p:nvSpPr>
          <p:cNvPr id="13" name="Shape 9"/>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4" name="Shape 10"/>
          <p:cNvSpPr/>
          <p:nvPr/>
        </p:nvSpPr>
        <p:spPr>
          <a:xfrm>
            <a:off x="576149" y="498250"/>
            <a:ext cx="209306" cy="42231"/>
          </a:xfrm>
          <a:prstGeom prst="rect">
            <a:avLst/>
          </a:prstGeom>
          <a:solidFill>
            <a:srgbClr val="92ABDF"/>
          </a:solidFill>
          <a:ln w="12700">
            <a:solidFill>
              <a:srgbClr val="92ABDF"/>
            </a:solidFill>
            <a:prstDash val="solid"/>
          </a:ln>
        </p:spPr>
      </p:sp>
      <p:sp>
        <p:nvSpPr>
          <p:cNvPr id="15" name="Text 11"/>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576149" y="595224"/>
            <a:ext cx="209306" cy="42231"/>
          </a:xfrm>
          <a:prstGeom prst="rect">
            <a:avLst/>
          </a:prstGeom>
          <a:solidFill>
            <a:srgbClr val="92ABDF"/>
          </a:solidFill>
          <a:ln w="12700">
            <a:solidFill>
              <a:srgbClr val="92ABDF"/>
            </a:solidFill>
            <a:prstDash val="solid"/>
          </a:ln>
        </p:spPr>
      </p:sp>
      <p:sp>
        <p:nvSpPr>
          <p:cNvPr id="17" name="Text 13"/>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a:off x="576149" y="692198"/>
            <a:ext cx="209306" cy="42231"/>
          </a:xfrm>
          <a:prstGeom prst="rect">
            <a:avLst/>
          </a:prstGeom>
          <a:solidFill>
            <a:srgbClr val="92ABDF"/>
          </a:solidFill>
          <a:ln w="12700">
            <a:solidFill>
              <a:srgbClr val="92ABDF"/>
            </a:solidFill>
            <a:prstDash val="solid"/>
          </a:ln>
        </p:spPr>
      </p:sp>
      <p:sp>
        <p:nvSpPr>
          <p:cNvPr id="19" name="Text 15"/>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6"/>
          <p:cNvSpPr/>
          <p:nvPr/>
        </p:nvSpPr>
        <p:spPr>
          <a:xfrm>
            <a:off x="531399" y="6143377"/>
            <a:ext cx="209306" cy="42231"/>
          </a:xfrm>
          <a:prstGeom prst="rect">
            <a:avLst/>
          </a:prstGeom>
          <a:solidFill>
            <a:srgbClr val="92ABDF"/>
          </a:solidFill>
          <a:ln w="19050">
            <a:solidFill>
              <a:srgbClr val="92ABDF"/>
            </a:solidFill>
            <a:prstDash val="solid"/>
          </a:ln>
        </p:spPr>
      </p:sp>
      <p:sp>
        <p:nvSpPr>
          <p:cNvPr id="21" name="Text 17"/>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a:off x="531399" y="6240351"/>
            <a:ext cx="209306" cy="42231"/>
          </a:xfrm>
          <a:prstGeom prst="rect">
            <a:avLst/>
          </a:prstGeom>
          <a:solidFill>
            <a:srgbClr val="92ABDF"/>
          </a:solidFill>
          <a:ln w="19050">
            <a:solidFill>
              <a:srgbClr val="92ABDF"/>
            </a:solidFill>
            <a:prstDash val="solid"/>
          </a:ln>
        </p:spPr>
      </p:sp>
      <p:sp>
        <p:nvSpPr>
          <p:cNvPr id="23" name="Text 19"/>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0"/>
          <p:cNvSpPr/>
          <p:nvPr/>
        </p:nvSpPr>
        <p:spPr>
          <a:xfrm>
            <a:off x="531399" y="6337325"/>
            <a:ext cx="209306" cy="42231"/>
          </a:xfrm>
          <a:prstGeom prst="rect">
            <a:avLst/>
          </a:prstGeom>
          <a:solidFill>
            <a:srgbClr val="92ABDF"/>
          </a:solidFill>
          <a:ln w="19050">
            <a:solidFill>
              <a:srgbClr val="92ABDF"/>
            </a:solidFill>
            <a:prstDash val="solid"/>
          </a:ln>
        </p:spPr>
      </p:sp>
      <p:sp>
        <p:nvSpPr>
          <p:cNvPr id="25" name="Text 21"/>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26" name="Image 2" descr="https://kimi-img.moonshot.cn/pub/slides/slides_tmpl/image/25-08-27-19:59:42-d2nf6bh8bjvh7rlj016g.png"/>
          <p:cNvPicPr>
            <a:picLocks noChangeAspect="1"/>
          </p:cNvPicPr>
          <p:nvPr/>
        </p:nvPicPr>
        <p:blipFill>
          <a:blip r:embed="rId5"/>
          <a:stretch>
            <a:fillRect/>
          </a:stretch>
        </p:blipFill>
        <p:spPr>
          <a:xfrm>
            <a:off x="8268335" y="2204085"/>
            <a:ext cx="1207135" cy="2529840"/>
          </a:xfrm>
          <a:prstGeom prst="rect">
            <a:avLst/>
          </a:prstGeom>
        </p:spPr>
      </p:pic>
      <p:pic>
        <p:nvPicPr>
          <p:cNvPr id="27" name="Image 3" descr="https://kimi-img.moonshot.cn/pub/slides/slides_tmpl/image/25-08-27-19:59:42-d2nf6bh8bjvh7rlj016g.png"/>
          <p:cNvPicPr>
            <a:picLocks noChangeAspect="1"/>
          </p:cNvPicPr>
          <p:nvPr/>
        </p:nvPicPr>
        <p:blipFill>
          <a:blip r:embed="rId5"/>
          <a:stretch>
            <a:fillRect/>
          </a:stretch>
        </p:blipFill>
        <p:spPr>
          <a:xfrm>
            <a:off x="2745105" y="2204085"/>
            <a:ext cx="1207135" cy="2529840"/>
          </a:xfrm>
          <a:prstGeom prst="rect">
            <a:avLst/>
          </a:prstGeom>
        </p:spPr>
      </p:pic>
      <p:sp>
        <p:nvSpPr>
          <p:cNvPr id="28" name="Text 22"/>
          <p:cNvSpPr/>
          <p:nvPr/>
        </p:nvSpPr>
        <p:spPr>
          <a:xfrm>
            <a:off x="2882265" y="2546350"/>
            <a:ext cx="878205" cy="692150"/>
          </a:xfrm>
          <a:prstGeom prst="rect">
            <a:avLst/>
          </a:prstGeom>
          <a:noFill/>
          <a:ln/>
        </p:spPr>
        <p:txBody>
          <a:bodyPr wrap="square" lIns="0" tIns="0" rIns="0" bIns="0" rtlCol="0" anchor="t"/>
          <a:lstStyle/>
          <a:p>
            <a:pPr algn="ctr">
              <a:lnSpc>
                <a:spcPct val="100000"/>
              </a:lnSpc>
            </a:pPr>
            <a:r>
              <a:rPr lang="en-US" sz="4000" dirty="0">
                <a:solidFill>
                  <a:srgbClr val="577FD2"/>
                </a:solidFill>
                <a:latin typeface="MiSans" pitchFamily="34" charset="0"/>
                <a:ea typeface="MiSans" pitchFamily="34" charset="-122"/>
                <a:cs typeface="MiSans" pitchFamily="34" charset="-120"/>
              </a:rPr>
              <a:t>01</a:t>
            </a:r>
            <a:endParaRPr lang="en-US" sz="1600" dirty="0"/>
          </a:p>
        </p:txBody>
      </p:sp>
      <p:sp>
        <p:nvSpPr>
          <p:cNvPr id="29" name="Text 23"/>
          <p:cNvSpPr/>
          <p:nvPr/>
        </p:nvSpPr>
        <p:spPr>
          <a:xfrm>
            <a:off x="905510" y="3678555"/>
            <a:ext cx="4998085" cy="38544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Function Exercises</a:t>
            </a:r>
            <a:endParaRPr lang="en-US" sz="1600" dirty="0"/>
          </a:p>
        </p:txBody>
      </p:sp>
      <p:sp>
        <p:nvSpPr>
          <p:cNvPr id="30" name="Text 24"/>
          <p:cNvSpPr/>
          <p:nvPr/>
        </p:nvSpPr>
        <p:spPr>
          <a:xfrm>
            <a:off x="1363345" y="4100830"/>
            <a:ext cx="4083050" cy="212090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Practice with three exercises: square(number) to return the square of a number, is_even(number) to return True if the number is even, and roll_dice() to simulate a dice roll using the random module. These drills reinforce parameter passing and return values.</a:t>
            </a:r>
            <a:endParaRPr lang="en-US" sz="1600" dirty="0"/>
          </a:p>
        </p:txBody>
      </p:sp>
      <p:sp>
        <p:nvSpPr>
          <p:cNvPr id="31" name="Text 25"/>
          <p:cNvSpPr/>
          <p:nvPr/>
        </p:nvSpPr>
        <p:spPr>
          <a:xfrm>
            <a:off x="8416925" y="2546350"/>
            <a:ext cx="878205" cy="692150"/>
          </a:xfrm>
          <a:prstGeom prst="rect">
            <a:avLst/>
          </a:prstGeom>
          <a:noFill/>
          <a:ln/>
        </p:spPr>
        <p:txBody>
          <a:bodyPr wrap="square" lIns="0" tIns="0" rIns="0" bIns="0" rtlCol="0" anchor="t"/>
          <a:lstStyle/>
          <a:p>
            <a:pPr algn="ctr">
              <a:lnSpc>
                <a:spcPct val="100000"/>
              </a:lnSpc>
            </a:pPr>
            <a:r>
              <a:rPr lang="en-US" sz="4000" dirty="0">
                <a:solidFill>
                  <a:srgbClr val="577FD2"/>
                </a:solidFill>
                <a:latin typeface="MiSans" pitchFamily="34" charset="0"/>
                <a:ea typeface="MiSans" pitchFamily="34" charset="-122"/>
                <a:cs typeface="MiSans" pitchFamily="34" charset="-120"/>
              </a:rPr>
              <a:t>02</a:t>
            </a:r>
            <a:endParaRPr lang="en-US" sz="1600" dirty="0"/>
          </a:p>
        </p:txBody>
      </p:sp>
      <p:sp>
        <p:nvSpPr>
          <p:cNvPr id="32" name="Text 26"/>
          <p:cNvSpPr/>
          <p:nvPr/>
        </p:nvSpPr>
        <p:spPr>
          <a:xfrm>
            <a:off x="6353810" y="3678555"/>
            <a:ext cx="4998085" cy="38544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Importing Modules</a:t>
            </a:r>
            <a:endParaRPr lang="en-US" sz="1600" dirty="0"/>
          </a:p>
        </p:txBody>
      </p:sp>
      <p:sp>
        <p:nvSpPr>
          <p:cNvPr id="33" name="Text 27"/>
          <p:cNvSpPr/>
          <p:nvPr/>
        </p:nvSpPr>
        <p:spPr>
          <a:xfrm>
            <a:off x="6811645" y="4100830"/>
            <a:ext cx="4083050" cy="212090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To use additional functionality, import modules. For example, import random to use random.randint for generating random numbers. This allows you to extend Python’s capabilities and build more complex functions.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31330"/>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02</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Data Structures</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4-d2nf6c18bjvh7rlj018g.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51-d2nf6dp8bjvh7rlj01k0.png"/>
          <p:cNvPicPr>
            <a:picLocks noChangeAspect="1"/>
          </p:cNvPicPr>
          <p:nvPr/>
        </p:nvPicPr>
        <p:blipFill>
          <a:blip r:embed="rId4"/>
          <a:stretch>
            <a:fillRect/>
          </a:stretch>
        </p:blipFill>
        <p:spPr>
          <a:xfrm>
            <a:off x="0" y="532130"/>
            <a:ext cx="12192000" cy="5886450"/>
          </a:xfrm>
          <a:prstGeom prst="rect">
            <a:avLst/>
          </a:prstGeom>
        </p:spPr>
      </p:pic>
      <p:sp>
        <p:nvSpPr>
          <p:cNvPr id="4" name="Text 0"/>
          <p:cNvSpPr/>
          <p:nvPr/>
        </p:nvSpPr>
        <p:spPr>
          <a:xfrm>
            <a:off x="581660" y="75311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Lists Ordered Mutable</a:t>
            </a:r>
            <a:endParaRPr lang="en-US" sz="1600" dirty="0"/>
          </a:p>
        </p:txBody>
      </p:sp>
      <p:pic>
        <p:nvPicPr>
          <p:cNvPr id="5" name="Image 2" descr="https://kimi-img.moonshot.cn/pub/slides/slides_tmpl/image/25-08-27-19:59:30-d2nf68h8bjvh7rlj00pg.png"/>
          <p:cNvPicPr>
            <a:picLocks noChangeAspect="1"/>
          </p:cNvPicPr>
          <p:nvPr/>
        </p:nvPicPr>
        <p:blipFill>
          <a:blip r:embed="rId5">
            <a:alphaModFix amt="40000"/>
          </a:blip>
          <a:stretch>
            <a:fillRect/>
          </a:stretch>
        </p:blipFill>
        <p:spPr>
          <a:xfrm flipV="1">
            <a:off x="10751820" y="999490"/>
            <a:ext cx="762000" cy="76200"/>
          </a:xfrm>
          <a:prstGeom prst="rect">
            <a:avLst/>
          </a:prstGeom>
        </p:spPr>
      </p:pic>
      <p:pic>
        <p:nvPicPr>
          <p:cNvPr id="6" name="Image 3" descr="https://kimi-img.moonshot.cn/pub/slides/slides_tmpl/image/25-08-27-19:59:30-d2nf68h8bjvh7rlj00pg.png"/>
          <p:cNvPicPr>
            <a:picLocks noChangeAspect="1"/>
          </p:cNvPicPr>
          <p:nvPr/>
        </p:nvPicPr>
        <p:blipFill>
          <a:blip r:embed="rId5">
            <a:alphaModFix amt="40000"/>
          </a:blip>
          <a:stretch>
            <a:fillRect/>
          </a:stretch>
        </p:blipFill>
        <p:spPr>
          <a:xfrm flipV="1">
            <a:off x="10751820" y="1130300"/>
            <a:ext cx="762000" cy="76200"/>
          </a:xfrm>
          <a:prstGeom prst="rect">
            <a:avLst/>
          </a:prstGeom>
        </p:spPr>
      </p:pic>
      <p:sp>
        <p:nvSpPr>
          <p:cNvPr id="7" name="Text 1"/>
          <p:cNvSpPr/>
          <p:nvPr/>
        </p:nvSpPr>
        <p:spPr>
          <a:xfrm>
            <a:off x="581660" y="2120900"/>
            <a:ext cx="5175250" cy="40195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Introduction to Lists</a:t>
            </a:r>
            <a:endParaRPr lang="en-US" sz="1600" dirty="0"/>
          </a:p>
        </p:txBody>
      </p:sp>
      <p:sp>
        <p:nvSpPr>
          <p:cNvPr id="8" name="Text 2"/>
          <p:cNvSpPr/>
          <p:nvPr/>
        </p:nvSpPr>
        <p:spPr>
          <a:xfrm>
            <a:off x="581660" y="2522220"/>
            <a:ext cx="5175885" cy="148336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Lists are ordered, mutable collections in Python. They can store multiple items in a single variable. Lists are versatile and can hold different data types. For example, fruits = ['apple', 'banana', 'cherry'] creates a list of fruits.</a:t>
            </a:r>
            <a:endParaRPr lang="en-US" sz="1600" dirty="0"/>
          </a:p>
        </p:txBody>
      </p:sp>
      <p:sp>
        <p:nvSpPr>
          <p:cNvPr id="9" name="Text 3"/>
          <p:cNvSpPr/>
          <p:nvPr/>
        </p:nvSpPr>
        <p:spPr>
          <a:xfrm>
            <a:off x="581660" y="4095115"/>
            <a:ext cx="5175250" cy="40195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Common List Methods</a:t>
            </a:r>
            <a:endParaRPr lang="en-US" sz="1600" dirty="0"/>
          </a:p>
        </p:txBody>
      </p:sp>
      <p:sp>
        <p:nvSpPr>
          <p:cNvPr id="10" name="Text 4"/>
          <p:cNvSpPr/>
          <p:nvPr/>
        </p:nvSpPr>
        <p:spPr>
          <a:xfrm>
            <a:off x="581660" y="4496435"/>
            <a:ext cx="5175885" cy="17633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Common list methods include append() to add an item, remove() to delete an item, and pop() to remove and return the last item. Lists also support indexing, allowing you to access elements by their position, like fruits[0] to get 'apple'.</a:t>
            </a:r>
            <a:endParaRPr lang="en-US" sz="1600" dirty="0"/>
          </a:p>
        </p:txBody>
      </p:sp>
      <p:sp>
        <p:nvSpPr>
          <p:cNvPr id="11" name="Text 5"/>
          <p:cNvSpPr/>
          <p:nvPr/>
        </p:nvSpPr>
        <p:spPr>
          <a:xfrm>
            <a:off x="6533515" y="2120900"/>
            <a:ext cx="5175250" cy="40195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List Operations</a:t>
            </a:r>
            <a:endParaRPr lang="en-US" sz="1600" dirty="0"/>
          </a:p>
        </p:txBody>
      </p:sp>
      <p:sp>
        <p:nvSpPr>
          <p:cNvPr id="12" name="Text 6"/>
          <p:cNvSpPr/>
          <p:nvPr/>
        </p:nvSpPr>
        <p:spPr>
          <a:xfrm>
            <a:off x="6533515" y="2522220"/>
            <a:ext cx="5176520" cy="14839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You can perform various operations on lists, such as concatenation using the + operator, and slicing to extract sublists. For example, fruits[:2] returns ['apple', 'banana']. Lists are dynamic and can grow or shrink as needed.</a:t>
            </a:r>
            <a:endParaRPr lang="en-US" sz="1600" dirty="0"/>
          </a:p>
        </p:txBody>
      </p:sp>
      <p:sp>
        <p:nvSpPr>
          <p:cNvPr id="13" name="Text 7"/>
          <p:cNvSpPr/>
          <p:nvPr/>
        </p:nvSpPr>
        <p:spPr>
          <a:xfrm>
            <a:off x="6533515" y="4095115"/>
            <a:ext cx="5175250" cy="40259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Live Example</a:t>
            </a:r>
            <a:endParaRPr lang="en-US" sz="1600" dirty="0"/>
          </a:p>
        </p:txBody>
      </p:sp>
      <p:sp>
        <p:nvSpPr>
          <p:cNvPr id="14" name="Text 8"/>
          <p:cNvSpPr/>
          <p:nvPr/>
        </p:nvSpPr>
        <p:spPr>
          <a:xfrm>
            <a:off x="6533515" y="4496435"/>
            <a:ext cx="5176520" cy="17633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Let’s build a shopping cart. Create a list, add items using append(), remove items with remove(), and print the first and last elements. This demonstrates practical list manipulation and how lists can be used in real-world applications.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flipH="1">
            <a:off x="0" y="0"/>
            <a:ext cx="12192000" cy="6858000"/>
          </a:xfrm>
          <a:prstGeom prst="rect">
            <a:avLst/>
          </a:prstGeom>
        </p:spPr>
      </p:pic>
      <p:sp>
        <p:nvSpPr>
          <p:cNvPr id="3" name="Text 0"/>
          <p:cNvSpPr/>
          <p:nvPr/>
        </p:nvSpPr>
        <p:spPr>
          <a:xfrm>
            <a:off x="4076700" y="2049145"/>
            <a:ext cx="10468610"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Tuples Sets Dictionaries</a:t>
            </a:r>
            <a:endParaRPr lang="en-US" sz="1600" dirty="0"/>
          </a:p>
        </p:txBody>
      </p:sp>
      <p:sp>
        <p:nvSpPr>
          <p:cNvPr id="4" name="Shape 1"/>
          <p:cNvSpPr/>
          <p:nvPr/>
        </p:nvSpPr>
        <p:spPr>
          <a:xfrm rot="19800000">
            <a:off x="751840" y="3292475"/>
            <a:ext cx="1946910" cy="1729740"/>
          </a:xfrm>
          <a:custGeom>
            <a:avLst/>
            <a:gdLst/>
            <a:ahLst/>
            <a:cxnLst/>
            <a:rect l="l" t="t" r="r" b="b"/>
            <a:pathLst>
              <a:path w="1946910" h="1729740">
                <a:moveTo>
                  <a:pt x="694401" y="1689640"/>
                </a:moveTo>
                <a:lnTo>
                  <a:pt x="1252510" y="1689640"/>
                </a:lnTo>
                <a:lnTo>
                  <a:pt x="1170474" y="1712169"/>
                </a:lnTo>
                <a:cubicBezTo>
                  <a:pt x="1106834" y="1723690"/>
                  <a:pt x="1040944" y="1729740"/>
                  <a:pt x="973455" y="1729740"/>
                </a:cubicBezTo>
                <a:cubicBezTo>
                  <a:pt x="905966" y="1729740"/>
                  <a:pt x="840076" y="1723690"/>
                  <a:pt x="776437" y="1712169"/>
                </a:cubicBezTo>
                <a:close/>
                <a:moveTo>
                  <a:pt x="419976" y="1576997"/>
                </a:moveTo>
                <a:lnTo>
                  <a:pt x="1526934" y="1576997"/>
                </a:lnTo>
                <a:lnTo>
                  <a:pt x="1520034" y="1582034"/>
                </a:lnTo>
                <a:lnTo>
                  <a:pt x="1447015" y="1617097"/>
                </a:lnTo>
                <a:lnTo>
                  <a:pt x="499895" y="1617097"/>
                </a:lnTo>
                <a:lnTo>
                  <a:pt x="426876" y="1582034"/>
                </a:lnTo>
                <a:close/>
                <a:moveTo>
                  <a:pt x="270939" y="1464354"/>
                </a:moveTo>
                <a:lnTo>
                  <a:pt x="1675972" y="1464354"/>
                </a:lnTo>
                <a:lnTo>
                  <a:pt x="1664715" y="1476426"/>
                </a:lnTo>
                <a:lnTo>
                  <a:pt x="1626315" y="1504455"/>
                </a:lnTo>
                <a:lnTo>
                  <a:pt x="320595" y="1504455"/>
                </a:lnTo>
                <a:lnTo>
                  <a:pt x="282196" y="1476426"/>
                </a:lnTo>
                <a:close/>
                <a:moveTo>
                  <a:pt x="165887" y="1351712"/>
                </a:moveTo>
                <a:lnTo>
                  <a:pt x="1781023" y="1351712"/>
                </a:lnTo>
                <a:lnTo>
                  <a:pt x="1743626" y="1391812"/>
                </a:lnTo>
                <a:lnTo>
                  <a:pt x="203285" y="1391812"/>
                </a:lnTo>
                <a:close/>
                <a:moveTo>
                  <a:pt x="95731" y="1239069"/>
                </a:moveTo>
                <a:lnTo>
                  <a:pt x="1851181" y="1239069"/>
                </a:lnTo>
                <a:lnTo>
                  <a:pt x="1826578" y="1279169"/>
                </a:lnTo>
                <a:lnTo>
                  <a:pt x="120333" y="1279169"/>
                </a:lnTo>
                <a:close/>
                <a:moveTo>
                  <a:pt x="46344" y="1126427"/>
                </a:moveTo>
                <a:lnTo>
                  <a:pt x="1900566" y="1126427"/>
                </a:lnTo>
                <a:lnTo>
                  <a:pt x="1886496" y="1166527"/>
                </a:lnTo>
                <a:lnTo>
                  <a:pt x="60414" y="1166527"/>
                </a:lnTo>
                <a:close/>
                <a:moveTo>
                  <a:pt x="12835" y="1013784"/>
                </a:moveTo>
                <a:lnTo>
                  <a:pt x="1934075" y="1013784"/>
                </a:lnTo>
                <a:lnTo>
                  <a:pt x="1931183" y="1039172"/>
                </a:lnTo>
                <a:lnTo>
                  <a:pt x="1926020" y="1053884"/>
                </a:lnTo>
                <a:lnTo>
                  <a:pt x="20890" y="1053884"/>
                </a:lnTo>
                <a:lnTo>
                  <a:pt x="15728" y="1039172"/>
                </a:lnTo>
                <a:close/>
                <a:moveTo>
                  <a:pt x="0" y="901141"/>
                </a:moveTo>
                <a:lnTo>
                  <a:pt x="1946910" y="901141"/>
                </a:lnTo>
                <a:lnTo>
                  <a:pt x="1942341" y="941241"/>
                </a:lnTo>
                <a:lnTo>
                  <a:pt x="4569" y="941241"/>
                </a:lnTo>
                <a:close/>
                <a:moveTo>
                  <a:pt x="4569" y="788499"/>
                </a:moveTo>
                <a:lnTo>
                  <a:pt x="1942341" y="788499"/>
                </a:lnTo>
                <a:lnTo>
                  <a:pt x="1946910" y="828599"/>
                </a:lnTo>
                <a:lnTo>
                  <a:pt x="0" y="828599"/>
                </a:lnTo>
                <a:close/>
                <a:moveTo>
                  <a:pt x="20890" y="675856"/>
                </a:moveTo>
                <a:lnTo>
                  <a:pt x="1926021" y="675856"/>
                </a:lnTo>
                <a:lnTo>
                  <a:pt x="1931183" y="690568"/>
                </a:lnTo>
                <a:lnTo>
                  <a:pt x="1934075" y="715956"/>
                </a:lnTo>
                <a:lnTo>
                  <a:pt x="12835" y="715956"/>
                </a:lnTo>
                <a:lnTo>
                  <a:pt x="15728" y="690568"/>
                </a:lnTo>
                <a:close/>
                <a:moveTo>
                  <a:pt x="60414" y="563213"/>
                </a:moveTo>
                <a:lnTo>
                  <a:pt x="1886497" y="563213"/>
                </a:lnTo>
                <a:lnTo>
                  <a:pt x="1900567" y="603313"/>
                </a:lnTo>
                <a:lnTo>
                  <a:pt x="46344" y="603313"/>
                </a:lnTo>
                <a:close/>
                <a:moveTo>
                  <a:pt x="120332" y="450571"/>
                </a:moveTo>
                <a:lnTo>
                  <a:pt x="1826578" y="450571"/>
                </a:lnTo>
                <a:lnTo>
                  <a:pt x="1851181" y="490671"/>
                </a:lnTo>
                <a:lnTo>
                  <a:pt x="95729" y="490671"/>
                </a:lnTo>
                <a:close/>
                <a:moveTo>
                  <a:pt x="203284" y="337928"/>
                </a:moveTo>
                <a:lnTo>
                  <a:pt x="1743627" y="337928"/>
                </a:lnTo>
                <a:lnTo>
                  <a:pt x="1781024" y="378028"/>
                </a:lnTo>
                <a:lnTo>
                  <a:pt x="165886" y="378028"/>
                </a:lnTo>
                <a:close/>
                <a:moveTo>
                  <a:pt x="320594" y="225285"/>
                </a:moveTo>
                <a:lnTo>
                  <a:pt x="1626317" y="225285"/>
                </a:lnTo>
                <a:lnTo>
                  <a:pt x="1664715" y="253314"/>
                </a:lnTo>
                <a:lnTo>
                  <a:pt x="1675972" y="265386"/>
                </a:lnTo>
                <a:lnTo>
                  <a:pt x="270938" y="265386"/>
                </a:lnTo>
                <a:lnTo>
                  <a:pt x="282196" y="253314"/>
                </a:lnTo>
                <a:close/>
                <a:moveTo>
                  <a:pt x="499893" y="112643"/>
                </a:moveTo>
                <a:lnTo>
                  <a:pt x="1447017" y="112643"/>
                </a:lnTo>
                <a:lnTo>
                  <a:pt x="1520034" y="147706"/>
                </a:lnTo>
                <a:lnTo>
                  <a:pt x="1526935" y="152743"/>
                </a:lnTo>
                <a:lnTo>
                  <a:pt x="419975" y="152743"/>
                </a:lnTo>
                <a:lnTo>
                  <a:pt x="426876" y="147706"/>
                </a:lnTo>
                <a:close/>
                <a:moveTo>
                  <a:pt x="973431" y="0"/>
                </a:moveTo>
                <a:lnTo>
                  <a:pt x="973480" y="0"/>
                </a:lnTo>
                <a:lnTo>
                  <a:pt x="1073409" y="4464"/>
                </a:lnTo>
                <a:cubicBezTo>
                  <a:pt x="1106272" y="7417"/>
                  <a:pt x="1138655" y="11810"/>
                  <a:pt x="1170474" y="17571"/>
                </a:cubicBezTo>
                <a:lnTo>
                  <a:pt x="1252514" y="40100"/>
                </a:lnTo>
                <a:lnTo>
                  <a:pt x="694398" y="40100"/>
                </a:lnTo>
                <a:lnTo>
                  <a:pt x="776437" y="17571"/>
                </a:lnTo>
                <a:cubicBezTo>
                  <a:pt x="808256" y="11810"/>
                  <a:pt x="840638" y="7417"/>
                  <a:pt x="873503" y="4464"/>
                </a:cubicBezTo>
                <a:close/>
              </a:path>
            </a:pathLst>
          </a:custGeom>
          <a:solidFill>
            <a:srgbClr val="00B0F0">
              <a:alpha val="30196"/>
            </a:srgbClr>
          </a:solidFill>
          <a:ln/>
        </p:spPr>
      </p:sp>
      <p:sp>
        <p:nvSpPr>
          <p:cNvPr id="5" name="Text 2"/>
          <p:cNvSpPr/>
          <p:nvPr/>
        </p:nvSpPr>
        <p:spPr>
          <a:xfrm rot="19800000">
            <a:off x="751840" y="3292475"/>
            <a:ext cx="1946910" cy="172974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468755" y="-238125"/>
            <a:ext cx="15883890" cy="7847965"/>
          </a:xfrm>
          <a:prstGeom prst="ellipse">
            <a:avLst/>
          </a:prstGeom>
          <a:solidFill>
            <a:srgbClr val="000000">
              <a:alpha val="0"/>
            </a:srgbClr>
          </a:solidFill>
          <a:ln w="19050">
            <a:gradFill flip="none" rotWithShape="1">
              <a:gsLst>
                <a:gs pos="0">
                  <a:srgbClr val="2F5BEE">
                    <a:alpha val="61000"/>
                  </a:srgbClr>
                </a:gs>
                <a:gs pos="45000">
                  <a:srgbClr val="2F5BEE">
                    <a:alpha val="61000"/>
                  </a:srgbClr>
                </a:gs>
                <a:gs pos="100000">
                  <a:srgbClr val="8DD4FB">
                    <a:alpha val="0"/>
                  </a:srgbClr>
                </a:gs>
              </a:gsLst>
              <a:path path="circle">
                <a:fillToRect l="50000" t="50000" r="50000" b="50000"/>
              </a:path>
            </a:gradFill>
            <a:prstDash val="solid"/>
          </a:ln>
        </p:spPr>
      </p:sp>
      <p:sp>
        <p:nvSpPr>
          <p:cNvPr id="7" name="Text 4"/>
          <p:cNvSpPr/>
          <p:nvPr/>
        </p:nvSpPr>
        <p:spPr>
          <a:xfrm>
            <a:off x="1468755" y="-238125"/>
            <a:ext cx="15883890" cy="7847965"/>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1" descr="https://kimi-img.moonshot.cn/pub/slides/slides_tmpl/image/25-08-27-19:59:40-d2nf6b18bjvh7rlj0130.png"/>
          <p:cNvPicPr>
            <a:picLocks noChangeAspect="1"/>
          </p:cNvPicPr>
          <p:nvPr/>
        </p:nvPicPr>
        <p:blipFill>
          <a:blip r:embed="rId4">
            <a:alphaModFix amt="80000"/>
          </a:blip>
          <a:stretch>
            <a:fillRect/>
          </a:stretch>
        </p:blipFill>
        <p:spPr>
          <a:xfrm>
            <a:off x="1941195" y="1397635"/>
            <a:ext cx="1883410" cy="1883410"/>
          </a:xfrm>
          <a:prstGeom prst="rect">
            <a:avLst/>
          </a:prstGeom>
        </p:spPr>
      </p:pic>
      <p:pic>
        <p:nvPicPr>
          <p:cNvPr id="9" name="Image 2" descr="https://kimi-img.moonshot.cn/pub/slides/slides_tmpl/image/25-08-27-19:59:40-d2nf6b18bjvh7rlj012g.png"/>
          <p:cNvPicPr>
            <a:picLocks noChangeAspect="1"/>
          </p:cNvPicPr>
          <p:nvPr/>
        </p:nvPicPr>
        <p:blipFill>
          <a:blip r:embed="rId5"/>
          <a:stretch>
            <a:fillRect/>
          </a:stretch>
        </p:blipFill>
        <p:spPr>
          <a:xfrm>
            <a:off x="668655" y="2375535"/>
            <a:ext cx="2474595" cy="2458085"/>
          </a:xfrm>
          <a:prstGeom prst="rect">
            <a:avLst/>
          </a:prstGeom>
        </p:spPr>
      </p:pic>
      <p:pic>
        <p:nvPicPr>
          <p:cNvPr id="10" name="Image 3" descr="https://kimi-img.moonshot.cn/pub/slides/slides_tmpl/image/25-08-27-19:59:39-d2nf6ap8bjvh7rlj0110.png"/>
          <p:cNvPicPr>
            <a:picLocks noChangeAspect="1"/>
          </p:cNvPicPr>
          <p:nvPr/>
        </p:nvPicPr>
        <p:blipFill>
          <a:blip r:embed="rId6"/>
          <a:stretch>
            <a:fillRect/>
          </a:stretch>
        </p:blipFill>
        <p:spPr>
          <a:xfrm>
            <a:off x="2472526" y="4254512"/>
            <a:ext cx="504778" cy="506199"/>
          </a:xfrm>
          <a:prstGeom prst="rect">
            <a:avLst/>
          </a:prstGeom>
        </p:spPr>
      </p:pic>
      <p:sp>
        <p:nvSpPr>
          <p:cNvPr id="11" name="Shape 5"/>
          <p:cNvSpPr/>
          <p:nvPr/>
        </p:nvSpPr>
        <p:spPr>
          <a:xfrm>
            <a:off x="576149" y="498250"/>
            <a:ext cx="209306" cy="42231"/>
          </a:xfrm>
          <a:prstGeom prst="rect">
            <a:avLst/>
          </a:prstGeom>
          <a:solidFill>
            <a:srgbClr val="92ABDF"/>
          </a:solidFill>
          <a:ln w="12700">
            <a:solidFill>
              <a:srgbClr val="92ABDF"/>
            </a:solidFill>
            <a:prstDash val="solid"/>
          </a:ln>
        </p:spPr>
      </p:sp>
      <p:sp>
        <p:nvSpPr>
          <p:cNvPr id="12" name="Text 6"/>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7"/>
          <p:cNvSpPr/>
          <p:nvPr/>
        </p:nvSpPr>
        <p:spPr>
          <a:xfrm>
            <a:off x="576149" y="595224"/>
            <a:ext cx="209306" cy="42231"/>
          </a:xfrm>
          <a:prstGeom prst="rect">
            <a:avLst/>
          </a:prstGeom>
          <a:solidFill>
            <a:srgbClr val="92ABDF"/>
          </a:solidFill>
          <a:ln w="12700">
            <a:solidFill>
              <a:srgbClr val="92ABDF"/>
            </a:solidFill>
            <a:prstDash val="solid"/>
          </a:ln>
        </p:spPr>
      </p:sp>
      <p:sp>
        <p:nvSpPr>
          <p:cNvPr id="14" name="Text 8"/>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9"/>
          <p:cNvSpPr/>
          <p:nvPr/>
        </p:nvSpPr>
        <p:spPr>
          <a:xfrm>
            <a:off x="576149" y="692198"/>
            <a:ext cx="209306" cy="42231"/>
          </a:xfrm>
          <a:prstGeom prst="rect">
            <a:avLst/>
          </a:prstGeom>
          <a:solidFill>
            <a:srgbClr val="92ABDF"/>
          </a:solidFill>
          <a:ln w="12700">
            <a:solidFill>
              <a:srgbClr val="92ABDF"/>
            </a:solidFill>
            <a:prstDash val="solid"/>
          </a:ln>
        </p:spPr>
      </p:sp>
      <p:sp>
        <p:nvSpPr>
          <p:cNvPr id="16" name="Text 10"/>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1"/>
          <p:cNvSpPr/>
          <p:nvPr/>
        </p:nvSpPr>
        <p:spPr>
          <a:xfrm>
            <a:off x="531399" y="6143377"/>
            <a:ext cx="209306" cy="42231"/>
          </a:xfrm>
          <a:prstGeom prst="rect">
            <a:avLst/>
          </a:prstGeom>
          <a:solidFill>
            <a:srgbClr val="92ABDF"/>
          </a:solidFill>
          <a:ln w="19050">
            <a:solidFill>
              <a:srgbClr val="92ABDF"/>
            </a:solidFill>
            <a:prstDash val="solid"/>
          </a:ln>
        </p:spPr>
      </p:sp>
      <p:sp>
        <p:nvSpPr>
          <p:cNvPr id="18" name="Text 12"/>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3"/>
          <p:cNvSpPr/>
          <p:nvPr/>
        </p:nvSpPr>
        <p:spPr>
          <a:xfrm>
            <a:off x="531399" y="6240351"/>
            <a:ext cx="209306" cy="42231"/>
          </a:xfrm>
          <a:prstGeom prst="rect">
            <a:avLst/>
          </a:prstGeom>
          <a:solidFill>
            <a:srgbClr val="92ABDF"/>
          </a:solidFill>
          <a:ln w="19050">
            <a:solidFill>
              <a:srgbClr val="92ABDF"/>
            </a:solidFill>
            <a:prstDash val="solid"/>
          </a:ln>
        </p:spPr>
      </p:sp>
      <p:sp>
        <p:nvSpPr>
          <p:cNvPr id="20" name="Text 14"/>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5"/>
          <p:cNvSpPr/>
          <p:nvPr/>
        </p:nvSpPr>
        <p:spPr>
          <a:xfrm>
            <a:off x="531399" y="6337325"/>
            <a:ext cx="209306" cy="42231"/>
          </a:xfrm>
          <a:prstGeom prst="rect">
            <a:avLst/>
          </a:prstGeom>
          <a:solidFill>
            <a:srgbClr val="92ABDF"/>
          </a:solidFill>
          <a:ln w="19050">
            <a:solidFill>
              <a:srgbClr val="92ABDF"/>
            </a:solidFill>
            <a:prstDash val="solid"/>
          </a:ln>
        </p:spPr>
      </p:sp>
      <p:sp>
        <p:nvSpPr>
          <p:cNvPr id="22" name="Text 16"/>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4" descr="https://kimi-img.moonshot.cn/pub/slides/slides_tmpl/image/25-08-27-19:59:30-d2nf68h8bjvh7rlj00pg.png"/>
          <p:cNvPicPr>
            <a:picLocks noChangeAspect="1"/>
          </p:cNvPicPr>
          <p:nvPr/>
        </p:nvPicPr>
        <p:blipFill>
          <a:blip r:embed="rId7">
            <a:alphaModFix amt="40000"/>
          </a:blip>
          <a:stretch>
            <a:fillRect/>
          </a:stretch>
        </p:blipFill>
        <p:spPr>
          <a:xfrm flipV="1">
            <a:off x="10751820" y="428625"/>
            <a:ext cx="762000" cy="76200"/>
          </a:xfrm>
          <a:prstGeom prst="rect">
            <a:avLst/>
          </a:prstGeom>
        </p:spPr>
      </p:pic>
      <p:pic>
        <p:nvPicPr>
          <p:cNvPr id="24" name="Image 5" descr="https://kimi-img.moonshot.cn/pub/slides/slides_tmpl/image/25-08-27-19:59:30-d2nf68h8bjvh7rlj00pg.png"/>
          <p:cNvPicPr>
            <a:picLocks noChangeAspect="1"/>
          </p:cNvPicPr>
          <p:nvPr/>
        </p:nvPicPr>
        <p:blipFill>
          <a:blip r:embed="rId7">
            <a:alphaModFix amt="40000"/>
          </a:blip>
          <a:stretch>
            <a:fillRect/>
          </a:stretch>
        </p:blipFill>
        <p:spPr>
          <a:xfrm flipV="1">
            <a:off x="10751820" y="559435"/>
            <a:ext cx="762000" cy="76200"/>
          </a:xfrm>
          <a:prstGeom prst="rect">
            <a:avLst/>
          </a:prstGeom>
        </p:spPr>
      </p:pic>
      <p:pic>
        <p:nvPicPr>
          <p:cNvPr id="25" name="Image 6" descr="https://kimi-img.moonshot.cn/pub/slides/slides_tmpl/image/25-08-27-19:59:39-d2nf6ap8bjvh7rlj0110.png"/>
          <p:cNvPicPr>
            <a:picLocks noChangeAspect="1"/>
          </p:cNvPicPr>
          <p:nvPr/>
        </p:nvPicPr>
        <p:blipFill>
          <a:blip r:embed="rId6">
            <a:alphaModFix amt="20000"/>
          </a:blip>
          <a:stretch>
            <a:fillRect/>
          </a:stretch>
        </p:blipFill>
        <p:spPr>
          <a:xfrm>
            <a:off x="10121900" y="5080000"/>
            <a:ext cx="3007995" cy="3016250"/>
          </a:xfrm>
          <a:prstGeom prst="rect">
            <a:avLst/>
          </a:prstGeom>
        </p:spPr>
      </p:pic>
      <p:pic>
        <p:nvPicPr>
          <p:cNvPr id="26" name="Image 7" descr="https://kimi-img.moonshot.cn/pub/slides/slides_tmpl/image/25-08-27-19:59:41-d2nf6b98bjvh7rlj0150.png"/>
          <p:cNvPicPr>
            <a:picLocks noChangeAspect="1"/>
          </p:cNvPicPr>
          <p:nvPr/>
        </p:nvPicPr>
        <p:blipFill>
          <a:blip r:embed="rId8"/>
          <a:stretch>
            <a:fillRect/>
          </a:stretch>
        </p:blipFill>
        <p:spPr>
          <a:xfrm>
            <a:off x="763620" y="2525747"/>
            <a:ext cx="2260600" cy="2260600"/>
          </a:xfrm>
          <a:prstGeom prst="rect">
            <a:avLst/>
          </a:prstGeom>
        </p:spPr>
      </p:pic>
      <p:sp>
        <p:nvSpPr>
          <p:cNvPr id="27" name="Text 17"/>
          <p:cNvSpPr/>
          <p:nvPr/>
        </p:nvSpPr>
        <p:spPr>
          <a:xfrm>
            <a:off x="4076700" y="3403600"/>
            <a:ext cx="6583045" cy="457200"/>
          </a:xfrm>
          <a:prstGeom prst="rect">
            <a:avLst/>
          </a:prstGeom>
          <a:noFill/>
          <a:ln/>
        </p:spPr>
        <p:txBody>
          <a:bodyPr wrap="square" lIns="0" tIns="0" rIns="0" bIns="0" rtlCol="0" anchor="t">
            <a:spAutoFit/>
          </a:bodyPr>
          <a:lstStyle/>
          <a:p>
            <a:pPr>
              <a:lnSpc>
                <a:spcPct val="150000"/>
              </a:lnSpc>
            </a:pPr>
            <a:r>
              <a:rPr lang="en-US" sz="2000" dirty="0">
                <a:solidFill>
                  <a:srgbClr val="577FD2"/>
                </a:solidFill>
                <a:latin typeface="MiSans" pitchFamily="34" charset="0"/>
                <a:ea typeface="MiSans" pitchFamily="34" charset="-122"/>
                <a:cs typeface="MiSans" pitchFamily="34" charset="-120"/>
              </a:rPr>
              <a:t>Tuples, Sets, and Dictionaries</a:t>
            </a:r>
            <a:endParaRPr lang="en-US" sz="1600" dirty="0"/>
          </a:p>
        </p:txBody>
      </p:sp>
      <p:sp>
        <p:nvSpPr>
          <p:cNvPr id="28" name="Text 18"/>
          <p:cNvSpPr/>
          <p:nvPr/>
        </p:nvSpPr>
        <p:spPr>
          <a:xfrm>
            <a:off x="4077335" y="3865245"/>
            <a:ext cx="6582410" cy="225361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Tuples are immutable ordered collections, useful for fixed data. Sets are unordered collections of unique elements, ideal for removing duplicates. Dictionaries store key-value pairs, providing fast lookup. For example, person = {'name': 'Alice', 'age': 25} allows quick access to values using keys.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32765" y="3225800"/>
            <a:ext cx="11161395" cy="1572260"/>
          </a:xfrm>
          <a:prstGeom prst="roundRect">
            <a:avLst>
              <a:gd name="adj" fmla="val 16667"/>
            </a:avLst>
          </a:prstGeom>
          <a:gradFill flip="none" rotWithShape="1">
            <a:gsLst>
              <a:gs pos="0">
                <a:srgbClr val="2F5BEE">
                  <a:alpha val="25000"/>
                </a:srgbClr>
              </a:gs>
              <a:gs pos="57000">
                <a:srgbClr val="EAEEF4">
                  <a:alpha val="0"/>
                </a:srgbClr>
              </a:gs>
              <a:gs pos="100000">
                <a:srgbClr val="FFFFFF">
                  <a:alpha val="78000"/>
                </a:srgbClr>
              </a:gs>
            </a:gsLst>
            <a:lin ang="10800000" scaled="1"/>
          </a:gradFill>
          <a:ln/>
        </p:spPr>
      </p:sp>
      <p:sp>
        <p:nvSpPr>
          <p:cNvPr id="4" name="Text 1"/>
          <p:cNvSpPr/>
          <p:nvPr/>
        </p:nvSpPr>
        <p:spPr>
          <a:xfrm>
            <a:off x="532765" y="3225800"/>
            <a:ext cx="11161395" cy="15722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532765" y="4980305"/>
            <a:ext cx="11161395" cy="1572260"/>
          </a:xfrm>
          <a:prstGeom prst="roundRect">
            <a:avLst>
              <a:gd name="adj" fmla="val 16667"/>
            </a:avLst>
          </a:prstGeom>
          <a:gradFill flip="none" rotWithShape="1">
            <a:gsLst>
              <a:gs pos="0">
                <a:srgbClr val="2F5BEE">
                  <a:alpha val="25000"/>
                </a:srgbClr>
              </a:gs>
              <a:gs pos="57000">
                <a:srgbClr val="EAEEF4">
                  <a:alpha val="0"/>
                </a:srgbClr>
              </a:gs>
              <a:gs pos="100000">
                <a:srgbClr val="FFFFFF">
                  <a:alpha val="78000"/>
                </a:srgbClr>
              </a:gs>
            </a:gsLst>
            <a:path path="circle">
              <a:fillToRect r="100000" b="100000"/>
            </a:path>
            <a:tileRect l="-100000" t="-100000"/>
          </a:gradFill>
          <a:ln/>
        </p:spPr>
      </p:sp>
      <p:sp>
        <p:nvSpPr>
          <p:cNvPr id="6" name="Text 3"/>
          <p:cNvSpPr/>
          <p:nvPr/>
        </p:nvSpPr>
        <p:spPr>
          <a:xfrm>
            <a:off x="532765" y="4980305"/>
            <a:ext cx="11161395" cy="15722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32765" y="1504315"/>
            <a:ext cx="11161395" cy="1572260"/>
          </a:xfrm>
          <a:prstGeom prst="roundRect">
            <a:avLst>
              <a:gd name="adj" fmla="val 16667"/>
            </a:avLst>
          </a:prstGeom>
          <a:gradFill flip="none" rotWithShape="1">
            <a:gsLst>
              <a:gs pos="0">
                <a:srgbClr val="2F5BEE">
                  <a:alpha val="25000"/>
                </a:srgbClr>
              </a:gs>
              <a:gs pos="57000">
                <a:srgbClr val="EAEEF4">
                  <a:alpha val="0"/>
                </a:srgbClr>
              </a:gs>
              <a:gs pos="100000">
                <a:srgbClr val="FFFFFF">
                  <a:alpha val="78000"/>
                </a:srgbClr>
              </a:gs>
            </a:gsLst>
            <a:path path="circle">
              <a:fillToRect r="100000" b="100000"/>
            </a:path>
            <a:tileRect l="-100000" t="-100000"/>
          </a:gradFill>
          <a:ln/>
        </p:spPr>
      </p:sp>
      <p:sp>
        <p:nvSpPr>
          <p:cNvPr id="8" name="Text 5"/>
          <p:cNvSpPr/>
          <p:nvPr/>
        </p:nvSpPr>
        <p:spPr>
          <a:xfrm>
            <a:off x="532765" y="1504315"/>
            <a:ext cx="11161395" cy="15722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Structure Practice Lab</a:t>
            </a:r>
            <a:endParaRPr lang="en-US" sz="1600" dirty="0"/>
          </a:p>
        </p:txBody>
      </p:sp>
      <p:pic>
        <p:nvPicPr>
          <p:cNvPr id="10" name="Image 1" descr="https://kimi-img.moonshot.cn/pub/slides/slides_tmpl/image/25-08-27-19:59:30-d2nf68h8bjvh7rlj00pg.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11" name="Image 2" descr="https://kimi-img.moonshot.cn/pub/slides/slides_tmpl/image/25-08-27-19:59:30-d2nf68h8bjvh7rlj00pg.png"/>
          <p:cNvPicPr>
            <a:picLocks noChangeAspect="1"/>
          </p:cNvPicPr>
          <p:nvPr/>
        </p:nvPicPr>
        <p:blipFill>
          <a:blip r:embed="rId4">
            <a:alphaModFix amt="40000"/>
          </a:blip>
          <a:stretch>
            <a:fillRect/>
          </a:stretch>
        </p:blipFill>
        <p:spPr>
          <a:xfrm flipV="1">
            <a:off x="10751820" y="559435"/>
            <a:ext cx="762000" cy="76200"/>
          </a:xfrm>
          <a:prstGeom prst="rect">
            <a:avLst/>
          </a:prstGeom>
        </p:spPr>
      </p:pic>
      <p:pic>
        <p:nvPicPr>
          <p:cNvPr id="12" name="Image 3" descr="https://kimi-img.moonshot.cn/pub/slides/slides_tmpl/image/25-08-27-19:59:37-d2nf6a98bjvh7rlj00ug.png"/>
          <p:cNvPicPr>
            <a:picLocks noChangeAspect="1"/>
          </p:cNvPicPr>
          <p:nvPr/>
        </p:nvPicPr>
        <p:blipFill>
          <a:blip r:embed="rId5">
            <a:alphaModFix amt="80000"/>
          </a:blip>
          <a:stretch>
            <a:fillRect/>
          </a:stretch>
        </p:blipFill>
        <p:spPr>
          <a:xfrm>
            <a:off x="1369695" y="1567180"/>
            <a:ext cx="1396365" cy="1476375"/>
          </a:xfrm>
          <a:prstGeom prst="rect">
            <a:avLst/>
          </a:prstGeom>
        </p:spPr>
      </p:pic>
      <p:pic>
        <p:nvPicPr>
          <p:cNvPr id="13" name="Image 4" descr="https://kimi-img.moonshot.cn/pub/slides/slides_tmpl/image/25-08-27-19:59:49-d2nf6d98bjvh7rlj01f0.png"/>
          <p:cNvPicPr>
            <a:picLocks noChangeAspect="1"/>
          </p:cNvPicPr>
          <p:nvPr/>
        </p:nvPicPr>
        <p:blipFill>
          <a:blip r:embed="rId6"/>
          <a:stretch>
            <a:fillRect/>
          </a:stretch>
        </p:blipFill>
        <p:spPr>
          <a:xfrm>
            <a:off x="982981" y="2131785"/>
            <a:ext cx="876300" cy="889000"/>
          </a:xfrm>
          <a:prstGeom prst="rect">
            <a:avLst/>
          </a:prstGeom>
        </p:spPr>
      </p:pic>
      <p:pic>
        <p:nvPicPr>
          <p:cNvPr id="14" name="Image 5" descr="https://kimi-img.moonshot.cn/pub/slides/slides_tmpl/image/25-08-27-19:59:33-d2nf6998bjvh7rlj00r0.png"/>
          <p:cNvPicPr>
            <a:picLocks noChangeAspect="1"/>
          </p:cNvPicPr>
          <p:nvPr/>
        </p:nvPicPr>
        <p:blipFill>
          <a:blip r:embed="rId7"/>
          <a:stretch>
            <a:fillRect/>
          </a:stretch>
        </p:blipFill>
        <p:spPr>
          <a:xfrm>
            <a:off x="1844675" y="1614805"/>
            <a:ext cx="1204595" cy="1209040"/>
          </a:xfrm>
          <a:prstGeom prst="rect">
            <a:avLst/>
          </a:prstGeom>
        </p:spPr>
      </p:pic>
      <p:pic>
        <p:nvPicPr>
          <p:cNvPr id="15" name="Image 6" descr="https://kimi-img.moonshot.cn/pub/slides/slides_tmpl/image/25-08-27-19:59:37-d2nf6a98bjvh7rlj00ug.png"/>
          <p:cNvPicPr>
            <a:picLocks noChangeAspect="1"/>
          </p:cNvPicPr>
          <p:nvPr/>
        </p:nvPicPr>
        <p:blipFill>
          <a:blip r:embed="rId5">
            <a:alphaModFix amt="80000"/>
          </a:blip>
          <a:stretch>
            <a:fillRect/>
          </a:stretch>
        </p:blipFill>
        <p:spPr>
          <a:xfrm>
            <a:off x="1069340" y="5031105"/>
            <a:ext cx="1396365" cy="1476375"/>
          </a:xfrm>
          <a:prstGeom prst="rect">
            <a:avLst/>
          </a:prstGeom>
        </p:spPr>
      </p:pic>
      <p:pic>
        <p:nvPicPr>
          <p:cNvPr id="16" name="Image 7" descr="https://kimi-img.moonshot.cn/pub/slides/slides_tmpl/image/25-08-27-19:59:49-d2nf6d98bjvh7rlj01f0.png"/>
          <p:cNvPicPr>
            <a:picLocks noChangeAspect="1"/>
          </p:cNvPicPr>
          <p:nvPr/>
        </p:nvPicPr>
        <p:blipFill>
          <a:blip r:embed="rId6"/>
          <a:stretch>
            <a:fillRect/>
          </a:stretch>
        </p:blipFill>
        <p:spPr>
          <a:xfrm>
            <a:off x="662288" y="5641023"/>
            <a:ext cx="876300" cy="889000"/>
          </a:xfrm>
          <a:prstGeom prst="rect">
            <a:avLst/>
          </a:prstGeom>
        </p:spPr>
      </p:pic>
      <p:pic>
        <p:nvPicPr>
          <p:cNvPr id="17" name="Image 8" descr="https://kimi-img.moonshot.cn/pub/slides/slides_tmpl/image/25-08-27-19:59:33-d2nf6998bjvh7rlj00r0.png"/>
          <p:cNvPicPr>
            <a:picLocks noChangeAspect="1"/>
          </p:cNvPicPr>
          <p:nvPr/>
        </p:nvPicPr>
        <p:blipFill>
          <a:blip r:embed="rId7"/>
          <a:stretch>
            <a:fillRect/>
          </a:stretch>
        </p:blipFill>
        <p:spPr>
          <a:xfrm>
            <a:off x="1544320" y="5078730"/>
            <a:ext cx="1204595" cy="1209040"/>
          </a:xfrm>
          <a:prstGeom prst="rect">
            <a:avLst/>
          </a:prstGeom>
        </p:spPr>
      </p:pic>
      <p:pic>
        <p:nvPicPr>
          <p:cNvPr id="18" name="Image 9" descr="https://kimi-img.moonshot.cn/pub/slides/slides_tmpl/image/25-08-27-19:59:37-d2nf6a98bjvh7rlj00ug.png"/>
          <p:cNvPicPr>
            <a:picLocks noChangeAspect="1"/>
          </p:cNvPicPr>
          <p:nvPr/>
        </p:nvPicPr>
        <p:blipFill>
          <a:blip r:embed="rId5">
            <a:alphaModFix amt="80000"/>
          </a:blip>
          <a:stretch>
            <a:fillRect/>
          </a:stretch>
        </p:blipFill>
        <p:spPr>
          <a:xfrm>
            <a:off x="9723120" y="3263265"/>
            <a:ext cx="1396365" cy="1476375"/>
          </a:xfrm>
          <a:prstGeom prst="rect">
            <a:avLst/>
          </a:prstGeom>
        </p:spPr>
      </p:pic>
      <p:pic>
        <p:nvPicPr>
          <p:cNvPr id="19" name="Image 10" descr="https://kimi-img.moonshot.cn/pub/slides/slides_tmpl/image/25-08-27-19:59:49-d2nf6d98bjvh7rlj01f0.png"/>
          <p:cNvPicPr>
            <a:picLocks noChangeAspect="1"/>
          </p:cNvPicPr>
          <p:nvPr/>
        </p:nvPicPr>
        <p:blipFill>
          <a:blip r:embed="rId6"/>
          <a:stretch>
            <a:fillRect/>
          </a:stretch>
        </p:blipFill>
        <p:spPr>
          <a:xfrm>
            <a:off x="9334053" y="3858578"/>
            <a:ext cx="876300" cy="889000"/>
          </a:xfrm>
          <a:prstGeom prst="rect">
            <a:avLst/>
          </a:prstGeom>
        </p:spPr>
      </p:pic>
      <p:pic>
        <p:nvPicPr>
          <p:cNvPr id="20" name="Image 11" descr="https://kimi-img.moonshot.cn/pub/slides/slides_tmpl/image/25-08-27-19:59:33-d2nf6998bjvh7rlj00r0.png"/>
          <p:cNvPicPr>
            <a:picLocks noChangeAspect="1"/>
          </p:cNvPicPr>
          <p:nvPr/>
        </p:nvPicPr>
        <p:blipFill>
          <a:blip r:embed="rId7"/>
          <a:stretch>
            <a:fillRect/>
          </a:stretch>
        </p:blipFill>
        <p:spPr>
          <a:xfrm>
            <a:off x="10198100" y="3310890"/>
            <a:ext cx="1204595" cy="1209040"/>
          </a:xfrm>
          <a:prstGeom prst="rect">
            <a:avLst/>
          </a:prstGeom>
        </p:spPr>
      </p:pic>
      <p:sp>
        <p:nvSpPr>
          <p:cNvPr id="21" name="Text 7"/>
          <p:cNvSpPr/>
          <p:nvPr/>
        </p:nvSpPr>
        <p:spPr>
          <a:xfrm>
            <a:off x="2114550" y="1849120"/>
            <a:ext cx="688975" cy="536575"/>
          </a:xfrm>
          <a:prstGeom prst="rect">
            <a:avLst/>
          </a:prstGeom>
          <a:noFill/>
          <a:ln/>
        </p:spPr>
        <p:txBody>
          <a:bodyPr wrap="square" lIns="0" tIns="0" rIns="0" bIns="0" rtlCol="0" anchor="t"/>
          <a:lstStyle/>
          <a:p>
            <a:pPr algn="ctr">
              <a:lnSpc>
                <a:spcPct val="100000"/>
              </a:lnSpc>
            </a:pPr>
            <a:r>
              <a:rPr lang="en-US" sz="4800" dirty="0">
                <a:solidFill>
                  <a:srgbClr val="FFFFFF"/>
                </a:solidFill>
                <a:latin typeface="MiSans" pitchFamily="34" charset="0"/>
                <a:ea typeface="MiSans" pitchFamily="34" charset="-122"/>
                <a:cs typeface="MiSans" pitchFamily="34" charset="-120"/>
              </a:rPr>
              <a:t>01</a:t>
            </a:r>
            <a:endParaRPr lang="en-US" sz="1600" dirty="0"/>
          </a:p>
        </p:txBody>
      </p:sp>
      <p:sp>
        <p:nvSpPr>
          <p:cNvPr id="22" name="Text 8"/>
          <p:cNvSpPr/>
          <p:nvPr/>
        </p:nvSpPr>
        <p:spPr>
          <a:xfrm>
            <a:off x="3521075" y="1614805"/>
            <a:ext cx="7733665" cy="44005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List Exercise</a:t>
            </a:r>
            <a:endParaRPr lang="en-US" sz="1600" dirty="0"/>
          </a:p>
        </p:txBody>
      </p:sp>
      <p:sp>
        <p:nvSpPr>
          <p:cNvPr id="23" name="Text 9"/>
          <p:cNvSpPr/>
          <p:nvPr/>
        </p:nvSpPr>
        <p:spPr>
          <a:xfrm>
            <a:off x="1458595" y="3715385"/>
            <a:ext cx="7795260" cy="1079500"/>
          </a:xfrm>
          <a:prstGeom prst="rect">
            <a:avLst/>
          </a:prstGeom>
          <a:noFill/>
          <a:ln/>
        </p:spPr>
        <p:txBody>
          <a:bodyPr wrap="square" lIns="0" tIns="0" rIns="0" bIns="0" rtlCol="0" anchor="t"/>
          <a:lstStyle/>
          <a:p>
            <a:pPr algn="r">
              <a:lnSpc>
                <a:spcPct val="150000"/>
              </a:lnSpc>
            </a:pPr>
            <a:r>
              <a:rPr lang="en-US" sz="1400" dirty="0">
                <a:solidFill>
                  <a:srgbClr val="262626"/>
                </a:solidFill>
                <a:latin typeface="MiSans" pitchFamily="34" charset="0"/>
                <a:ea typeface="MiSans" pitchFamily="34" charset="-122"/>
                <a:cs typeface="MiSans" pitchFamily="34" charset="-120"/>
              </a:rPr>
              <a:t>Maintain a movie list. Add a new movie using append() and print the first and last elements. This reinforces list manipulation and indexing.</a:t>
            </a:r>
            <a:endParaRPr lang="en-US" sz="1600" dirty="0"/>
          </a:p>
        </p:txBody>
      </p:sp>
      <p:sp>
        <p:nvSpPr>
          <p:cNvPr id="24" name="Text 10"/>
          <p:cNvSpPr/>
          <p:nvPr/>
        </p:nvSpPr>
        <p:spPr>
          <a:xfrm>
            <a:off x="10387965" y="3547745"/>
            <a:ext cx="866140" cy="536575"/>
          </a:xfrm>
          <a:prstGeom prst="rect">
            <a:avLst/>
          </a:prstGeom>
          <a:noFill/>
          <a:ln/>
        </p:spPr>
        <p:txBody>
          <a:bodyPr wrap="square" lIns="0" tIns="0" rIns="0" bIns="0" rtlCol="0" anchor="t"/>
          <a:lstStyle/>
          <a:p>
            <a:pPr algn="ctr">
              <a:lnSpc>
                <a:spcPct val="100000"/>
              </a:lnSpc>
            </a:pPr>
            <a:r>
              <a:rPr lang="en-US" sz="4800" dirty="0">
                <a:solidFill>
                  <a:srgbClr val="FFFFFF"/>
                </a:solidFill>
                <a:latin typeface="MiSans" pitchFamily="34" charset="0"/>
                <a:ea typeface="MiSans" pitchFamily="34" charset="-122"/>
                <a:cs typeface="MiSans" pitchFamily="34" charset="-120"/>
              </a:rPr>
              <a:t>02</a:t>
            </a:r>
            <a:endParaRPr lang="en-US" sz="1600" dirty="0"/>
          </a:p>
        </p:txBody>
      </p:sp>
      <p:sp>
        <p:nvSpPr>
          <p:cNvPr id="25" name="Text 11"/>
          <p:cNvSpPr/>
          <p:nvPr/>
        </p:nvSpPr>
        <p:spPr>
          <a:xfrm>
            <a:off x="1458595" y="3363595"/>
            <a:ext cx="7795260" cy="363220"/>
          </a:xfrm>
          <a:prstGeom prst="rect">
            <a:avLst/>
          </a:prstGeom>
          <a:noFill/>
          <a:ln/>
        </p:spPr>
        <p:txBody>
          <a:bodyPr wrap="square" lIns="0" tIns="0" rIns="0" bIns="0" rtlCol="0" anchor="t"/>
          <a:lstStyle/>
          <a:p>
            <a:pPr algn="r">
              <a:lnSpc>
                <a:spcPct val="100000"/>
              </a:lnSpc>
            </a:pPr>
            <a:r>
              <a:rPr lang="en-US" sz="2000" dirty="0">
                <a:solidFill>
                  <a:srgbClr val="577FD2"/>
                </a:solidFill>
                <a:latin typeface="MiSans" pitchFamily="34" charset="0"/>
                <a:ea typeface="MiSans" pitchFamily="34" charset="-122"/>
                <a:cs typeface="MiSans" pitchFamily="34" charset="-120"/>
              </a:rPr>
              <a:t>Tuple Exercise</a:t>
            </a:r>
            <a:endParaRPr lang="en-US" sz="1600" dirty="0"/>
          </a:p>
        </p:txBody>
      </p:sp>
      <p:sp>
        <p:nvSpPr>
          <p:cNvPr id="26" name="Text 12"/>
          <p:cNvSpPr/>
          <p:nvPr/>
        </p:nvSpPr>
        <p:spPr>
          <a:xfrm>
            <a:off x="3521075" y="1966595"/>
            <a:ext cx="7795260" cy="112014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tuple of cities and try modifying it to see the error. This highlights the immutability of tuples.</a:t>
            </a:r>
            <a:endParaRPr lang="en-US" sz="1600" dirty="0"/>
          </a:p>
        </p:txBody>
      </p:sp>
      <p:sp>
        <p:nvSpPr>
          <p:cNvPr id="27" name="Text 13"/>
          <p:cNvSpPr/>
          <p:nvPr/>
        </p:nvSpPr>
        <p:spPr>
          <a:xfrm>
            <a:off x="1711325" y="5327015"/>
            <a:ext cx="866140" cy="536575"/>
          </a:xfrm>
          <a:prstGeom prst="rect">
            <a:avLst/>
          </a:prstGeom>
          <a:noFill/>
          <a:ln/>
        </p:spPr>
        <p:txBody>
          <a:bodyPr wrap="square" lIns="0" tIns="0" rIns="0" bIns="0" rtlCol="0" anchor="t"/>
          <a:lstStyle/>
          <a:p>
            <a:pPr algn="ctr">
              <a:lnSpc>
                <a:spcPct val="100000"/>
              </a:lnSpc>
            </a:pPr>
            <a:r>
              <a:rPr lang="en-US" sz="4800" dirty="0">
                <a:solidFill>
                  <a:srgbClr val="FFFFFF"/>
                </a:solidFill>
                <a:latin typeface="MiSans" pitchFamily="34" charset="0"/>
                <a:ea typeface="MiSans" pitchFamily="34" charset="-122"/>
                <a:cs typeface="MiSans" pitchFamily="34" charset="-120"/>
              </a:rPr>
              <a:t>03</a:t>
            </a:r>
            <a:endParaRPr lang="en-US" sz="1600" dirty="0"/>
          </a:p>
        </p:txBody>
      </p:sp>
      <p:sp>
        <p:nvSpPr>
          <p:cNvPr id="28" name="Text 14"/>
          <p:cNvSpPr/>
          <p:nvPr/>
        </p:nvSpPr>
        <p:spPr>
          <a:xfrm>
            <a:off x="3225165" y="5093970"/>
            <a:ext cx="7794625" cy="36639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Dictionary Exercise</a:t>
            </a:r>
            <a:endParaRPr lang="en-US" sz="1600" dirty="0"/>
          </a:p>
        </p:txBody>
      </p:sp>
      <p:sp>
        <p:nvSpPr>
          <p:cNvPr id="29" name="Text 15"/>
          <p:cNvSpPr/>
          <p:nvPr/>
        </p:nvSpPr>
        <p:spPr>
          <a:xfrm>
            <a:off x="3225165" y="5445760"/>
            <a:ext cx="7795260" cy="1095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Create a dictionary of contacts with names as keys and ages as values. Iterate over the dictionary to print both keys and values. This demonstrates dictionary access and iteration.</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1511</Words>
  <Application>Microsoft Office PowerPoint</Application>
  <PresentationFormat>Widescreen</PresentationFormat>
  <Paragraphs>149</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MiSans</vt:lpstr>
      <vt:lpstr>Arial</vt:lpstr>
      <vt:lpstr>Noto Sans SC</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Python Sprint</dc:title>
  <dc:subject>Weekend Python Sprint</dc:subject>
  <dc:creator>Kimi</dc:creator>
  <cp:lastModifiedBy>Sean</cp:lastModifiedBy>
  <cp:revision>3</cp:revision>
  <dcterms:created xsi:type="dcterms:W3CDTF">2025-12-04T01:57:02Z</dcterms:created>
  <dcterms:modified xsi:type="dcterms:W3CDTF">2025-12-04T02:33:42Z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{"Label":"Weekend Python Sprint","ContentProducer":"001191110108MACG2KBH8F10000","ProduceID":"d4oejpvaa0v0r8jpapd0","ReservedCode1":"","ContentPropagator":"001191110108MACG2KBH8F20000","PropagateID":"d4oejpvaa0v0r8jpapd0","ReservedCode2":""}</vt:lpwstr>
  </property>
</Properties>
</file>